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commentAuthors.xml" ContentType="application/vnd.openxmlformats-officedocument.presentationml.commentAuth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4"/>
  </p:sldMasterIdLst>
  <p:notesMasterIdLst>
    <p:notesMasterId r:id="rId38"/>
  </p:notesMasterIdLst>
  <p:sldIdLst>
    <p:sldId id="261" r:id="rId5"/>
    <p:sldId id="289" r:id="rId6"/>
    <p:sldId id="263" r:id="rId7"/>
    <p:sldId id="264" r:id="rId8"/>
    <p:sldId id="265" r:id="rId9"/>
    <p:sldId id="283" r:id="rId10"/>
    <p:sldId id="286" r:id="rId11"/>
    <p:sldId id="287" r:id="rId12"/>
    <p:sldId id="285" r:id="rId13"/>
    <p:sldId id="266" r:id="rId14"/>
    <p:sldId id="267" r:id="rId15"/>
    <p:sldId id="268" r:id="rId16"/>
    <p:sldId id="269" r:id="rId17"/>
    <p:sldId id="270" r:id="rId18"/>
    <p:sldId id="273" r:id="rId19"/>
    <p:sldId id="274" r:id="rId20"/>
    <p:sldId id="271" r:id="rId21"/>
    <p:sldId id="275" r:id="rId22"/>
    <p:sldId id="279" r:id="rId23"/>
    <p:sldId id="280" r:id="rId24"/>
    <p:sldId id="288" r:id="rId25"/>
    <p:sldId id="290" r:id="rId26"/>
    <p:sldId id="291" r:id="rId27"/>
    <p:sldId id="292" r:id="rId28"/>
    <p:sldId id="293" r:id="rId29"/>
    <p:sldId id="294" r:id="rId30"/>
    <p:sldId id="295" r:id="rId31"/>
    <p:sldId id="296" r:id="rId32"/>
    <p:sldId id="297" r:id="rId33"/>
    <p:sldId id="298" r:id="rId34"/>
    <p:sldId id="299" r:id="rId35"/>
    <p:sldId id="300" r:id="rId36"/>
    <p:sldId id="301" r:id="rId37"/>
  </p:sldIdLst>
  <p:sldSz cx="9144000" cy="6858000" type="screen4x3"/>
  <p:notesSz cx="6724650" cy="9874250"/>
  <p:defaultTextStyle>
    <a:defPPr>
      <a:defRPr lang="en-US"/>
    </a:defPPr>
    <a:lvl1pPr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a Bayliss" initials="LB" lastIdx="58" clrIdx="0"/>
  <p:cmAuthor id="1" name="Nicola" initials="ND" lastIdx="9" clrIdx="1"/>
  <p:cmAuthor id="2" name="Gareth Wrench" initials="GW" lastIdx="11" clrIdx="2"/>
  <p:cmAuthor id="3" name="Alison Iliff" initials="AI" lastIdx="3"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8002E"/>
    <a:srgbClr val="822433"/>
    <a:srgbClr val="996633"/>
    <a:srgbClr val="D9FFFB"/>
    <a:srgbClr val="00AE9E"/>
    <a:srgbClr val="4E161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33" autoAdjust="0"/>
    <p:restoredTop sz="94707" autoAdjust="0"/>
  </p:normalViewPr>
  <p:slideViewPr>
    <p:cSldViewPr>
      <p:cViewPr>
        <p:scale>
          <a:sx n="125" d="100"/>
          <a:sy n="125" d="100"/>
        </p:scale>
        <p:origin x="-1410"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015" cy="493713"/>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09079" y="0"/>
            <a:ext cx="2914015" cy="493713"/>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6949E6C6-4B8F-4672-8CF4-FB16948CBE13}" type="datetimeFigureOut">
              <a:rPr lang="en-US"/>
              <a:pPr>
                <a:defRPr/>
              </a:pPr>
              <a:t>1/20/2017</a:t>
            </a:fld>
            <a:endParaRPr lang="en-US"/>
          </a:p>
        </p:txBody>
      </p:sp>
      <p:sp>
        <p:nvSpPr>
          <p:cNvPr id="4" name="Slide Image Placeholder 3"/>
          <p:cNvSpPr>
            <a:spLocks noGrp="1" noRot="1" noChangeAspect="1"/>
          </p:cNvSpPr>
          <p:nvPr>
            <p:ph type="sldImg" idx="2"/>
          </p:nvPr>
        </p:nvSpPr>
        <p:spPr>
          <a:xfrm>
            <a:off x="895350" y="741363"/>
            <a:ext cx="4933950" cy="37020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2465" y="4690269"/>
            <a:ext cx="5379720" cy="444341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378824"/>
            <a:ext cx="2914015" cy="493713"/>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09079" y="9378824"/>
            <a:ext cx="2914015" cy="493713"/>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9AE0CBF3-2A0A-4409-B599-FEFEAF974B88}" type="slidenum">
              <a:rPr lang="en-US"/>
              <a:pPr>
                <a:defRPr/>
              </a:pPr>
              <a:t>‹#›</a:t>
            </a:fld>
            <a:endParaRPr lang="en-US"/>
          </a:p>
        </p:txBody>
      </p:sp>
    </p:spTree>
    <p:extLst>
      <p:ext uri="{BB962C8B-B14F-4D97-AF65-F5344CB8AC3E}">
        <p14:creationId xmlns:p14="http://schemas.microsoft.com/office/powerpoint/2010/main" xmlns="" val="32551710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pitchFamily="84" charset="-128"/>
        <a:cs typeface="ヒラギノ角ゴ Pro W3" pitchFamily="84" charset="-128"/>
      </a:defRPr>
    </a:lvl1pPr>
    <a:lvl2pPr marL="4572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2133303"/>
            <a:ext cx="9144000" cy="47246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a:spLocks noChangeArrowheads="1"/>
          </p:cNvSpPr>
          <p:nvPr userDrawn="1"/>
        </p:nvSpPr>
        <p:spPr bwMode="auto">
          <a:xfrm>
            <a:off x="0" y="1988840"/>
            <a:ext cx="9144000" cy="144463"/>
          </a:xfrm>
          <a:prstGeom prst="rect">
            <a:avLst/>
          </a:prstGeom>
          <a:solidFill>
            <a:srgbClr val="00AE9E"/>
          </a:solidFill>
          <a:ln w="9525">
            <a:noFill/>
            <a:miter lim="800000"/>
            <a:headEnd/>
            <a:tailEnd/>
          </a:ln>
        </p:spPr>
        <p:txBody>
          <a:bodyPr anchor="ctr">
            <a:prstTxWarp prst="textNoShape">
              <a:avLst/>
            </a:prstTxWarp>
          </a:bodyPr>
          <a:lstStyle/>
          <a:p>
            <a:pPr algn="ctr" fontAlgn="auto">
              <a:spcBef>
                <a:spcPts val="0"/>
              </a:spcBef>
              <a:spcAft>
                <a:spcPts val="0"/>
              </a:spcAft>
              <a:defRPr/>
            </a:pPr>
            <a:endParaRPr lang="en-US" sz="1800">
              <a:solidFill>
                <a:schemeClr val="lt1"/>
              </a:solidFill>
              <a:latin typeface="+mn-lt"/>
              <a:ea typeface="+mn-ea"/>
              <a:cs typeface="+mn-cs"/>
            </a:endParaRPr>
          </a:p>
        </p:txBody>
      </p:sp>
      <p:sp>
        <p:nvSpPr>
          <p:cNvPr id="2" name="Title 1"/>
          <p:cNvSpPr>
            <a:spLocks noGrp="1"/>
          </p:cNvSpPr>
          <p:nvPr>
            <p:ph type="ctrTitle"/>
          </p:nvPr>
        </p:nvSpPr>
        <p:spPr>
          <a:xfrm>
            <a:off x="558000" y="2492896"/>
            <a:ext cx="7633648" cy="1724503"/>
          </a:xfrm>
          <a:ln>
            <a:noFill/>
          </a:ln>
        </p:spPr>
        <p:txBody>
          <a:bodyPr anchor="t">
            <a:noAutofit/>
          </a:bodyPr>
          <a:lstStyle>
            <a:lvl1pPr algn="l">
              <a:defRPr sz="4500" baseline="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58000" y="6021288"/>
            <a:ext cx="7633648" cy="338336"/>
          </a:xfrm>
        </p:spPr>
        <p:txBody>
          <a:bodyPr anchor="b">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pic>
        <p:nvPicPr>
          <p:cNvPr id="9" name="Picture 8" descr="\\colhpafil004\Colindale_Data\HQ Group and LARS\Group Data\Design\Branding and logos\PHE logos with strapline\Small without Old French text\PHE small logo for A4.jpg"/>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3674110" cy="181229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nchor="t" anchorCtr="0"/>
          <a:lstStyle>
            <a:lvl1pPr>
              <a:defRPr sz="4000" baseline="0">
                <a:solidFill>
                  <a:srgbClr val="00AE9E"/>
                </a:solidFill>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558000" y="1412776"/>
            <a:ext cx="8028000" cy="4739679"/>
          </a:xfrm>
        </p:spPr>
        <p:txBody>
          <a:bodyPr/>
          <a:lstStyle>
            <a:lvl1pPr>
              <a:spcBef>
                <a:spcPts val="1200"/>
              </a:spcBef>
              <a:defRPr sz="1800" b="0" baseline="0">
                <a:solidFill>
                  <a:schemeClr val="tx1"/>
                </a:solidFill>
              </a:defRPr>
            </a:lvl1pPr>
          </a:lstStyle>
          <a:p>
            <a:pPr lvl="0"/>
            <a:r>
              <a:rPr lang="en-US" dirty="0" smtClean="0"/>
              <a:t>Text should be 12-18pt Arial. Do not use other fonts.</a:t>
            </a:r>
            <a:endParaRPr lang="en-US" dirty="0"/>
          </a:p>
        </p:txBody>
      </p:sp>
      <p:sp>
        <p:nvSpPr>
          <p:cNvPr id="5" name="Slide Number Placeholder 5"/>
          <p:cNvSpPr>
            <a:spLocks noGrp="1"/>
          </p:cNvSpPr>
          <p:nvPr>
            <p:ph type="sldNum" sz="quarter" idx="10"/>
          </p:nvPr>
        </p:nvSpPr>
        <p:spPr>
          <a:xfrm>
            <a:off x="0" y="6308725"/>
            <a:ext cx="9144000" cy="549275"/>
          </a:xfrm>
        </p:spPr>
        <p:txBody>
          <a:bodyPr/>
          <a:lstStyle>
            <a:lvl1pPr>
              <a:defRPr/>
            </a:lvl1pPr>
          </a:lstStyle>
          <a:p>
            <a:pPr marL="531813">
              <a:defRPr/>
            </a:pPr>
            <a:r>
              <a:rPr lang="en-US" dirty="0" smtClean="0"/>
              <a:t>  </a:t>
            </a:r>
            <a:fld id="{2565FA6D-D4C8-4C4C-AC4B-3269734D34D8}" type="slidenum">
              <a:rPr lang="en-US" smtClean="0"/>
              <a:pPr marL="531813">
                <a:defRPr/>
              </a:pPr>
              <a:t>‹#›</a:t>
            </a:fld>
            <a:endParaRPr lang="en-US" dirty="0"/>
          </a:p>
        </p:txBody>
      </p:sp>
      <p:sp>
        <p:nvSpPr>
          <p:cNvPr id="6" name="Footer Placeholder 5"/>
          <p:cNvSpPr>
            <a:spLocks noGrp="1"/>
          </p:cNvSpPr>
          <p:nvPr>
            <p:ph type="ftr" sz="quarter" idx="11"/>
          </p:nvPr>
        </p:nvSpPr>
        <p:spPr/>
        <p:txBody>
          <a:bodyPr/>
          <a:lstStyle>
            <a:lvl1pPr marL="173038" indent="0" algn="l">
              <a:defRPr sz="1200" baseline="0">
                <a:solidFill>
                  <a:schemeClr val="bg1"/>
                </a:solidFill>
                <a:latin typeface="Arial" pitchFamily="34" charset="0"/>
              </a:defRPr>
            </a:lvl1pPr>
          </a:lstStyle>
          <a:p>
            <a:pPr>
              <a:defRPr/>
            </a:pPr>
            <a:r>
              <a:rPr lang="en-US" dirty="0" smtClean="0"/>
              <a:t>Presentation title - edit in Header and Footer</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213" y="274638"/>
            <a:ext cx="8029575" cy="114300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557213" y="1600200"/>
            <a:ext cx="80295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3"/>
            <a:r>
              <a:rPr lang="en-US" dirty="0"/>
              <a:t>Third </a:t>
            </a:r>
            <a:r>
              <a:rPr lang="en-US" dirty="0" smtClean="0"/>
              <a:t>level</a:t>
            </a:r>
          </a:p>
          <a:p>
            <a:pPr lvl="4"/>
            <a:r>
              <a:rPr lang="en-US" dirty="0" smtClean="0"/>
              <a:t>Fourth </a:t>
            </a:r>
            <a:r>
              <a:rPr lang="en-US" dirty="0"/>
              <a:t>level</a:t>
            </a:r>
          </a:p>
          <a:p>
            <a:pPr lvl="5"/>
            <a:r>
              <a:rPr lang="en-US" dirty="0" smtClean="0"/>
              <a:t>Fifth </a:t>
            </a:r>
            <a:r>
              <a:rPr lang="en-US" dirty="0"/>
              <a:t>level</a:t>
            </a:r>
          </a:p>
        </p:txBody>
      </p:sp>
      <p:sp>
        <p:nvSpPr>
          <p:cNvPr id="7" name="Slide Number Placeholder 5"/>
          <p:cNvSpPr>
            <a:spLocks noGrp="1"/>
          </p:cNvSpPr>
          <p:nvPr>
            <p:ph type="sldNum" sz="quarter" idx="4"/>
          </p:nvPr>
        </p:nvSpPr>
        <p:spPr>
          <a:xfrm>
            <a:off x="0"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a:defRPr sz="1200">
                <a:solidFill>
                  <a:schemeClr val="bg1"/>
                </a:solidFill>
              </a:defRPr>
            </a:lvl1pPr>
          </a:lstStyle>
          <a:p>
            <a:pPr>
              <a:defRPr/>
            </a:pPr>
            <a:r>
              <a:rPr lang="en-US" dirty="0" smtClean="0"/>
              <a:t>  </a:t>
            </a:r>
            <a:fld id="{45F8D313-CCBE-49D6-A3BC-57B1848DFB52}" type="slidenum">
              <a:rPr lang="en-US" smtClean="0"/>
              <a:pPr>
                <a:defRPr/>
              </a:pPr>
              <a:t>‹#›</a:t>
            </a:fld>
            <a:r>
              <a:rPr lang="en-US" dirty="0" smtClean="0"/>
              <a:t> </a:t>
            </a:r>
            <a:endParaRPr lang="en-US" dirty="0"/>
          </a:p>
        </p:txBody>
      </p:sp>
      <p:sp>
        <p:nvSpPr>
          <p:cNvPr id="6" name="Footer Placeholder 5"/>
          <p:cNvSpPr>
            <a:spLocks noGrp="1"/>
          </p:cNvSpPr>
          <p:nvPr>
            <p:ph type="ftr" sz="quarter" idx="3"/>
          </p:nvPr>
        </p:nvSpPr>
        <p:spPr>
          <a:xfrm>
            <a:off x="900113" y="6308725"/>
            <a:ext cx="8064375" cy="549275"/>
          </a:xfrm>
          <a:prstGeom prst="rect">
            <a:avLst/>
          </a:prstGeom>
        </p:spPr>
        <p:txBody>
          <a:bodyPr vert="horz" lIns="0" tIns="0" rIns="0" bIns="0" rtlCol="0" anchor="ctr"/>
          <a:lstStyle>
            <a:lvl1pPr algn="l" fontAlgn="auto">
              <a:spcBef>
                <a:spcPts val="0"/>
              </a:spcBef>
              <a:spcAft>
                <a:spcPts val="0"/>
              </a:spcAft>
              <a:defRPr sz="1200" baseline="0">
                <a:solidFill>
                  <a:schemeClr val="bg1"/>
                </a:solidFill>
                <a:latin typeface="Arial" pitchFamily="34" charset="0"/>
                <a:ea typeface="+mn-ea"/>
                <a:cs typeface="+mn-cs"/>
              </a:defRPr>
            </a:lvl1pPr>
          </a:lstStyle>
          <a:p>
            <a:pPr>
              <a:defRPr/>
            </a:pPr>
            <a:r>
              <a:rPr lang="en-US" dirty="0"/>
              <a:t>Presentation title - edit in Header and Footer</a:t>
            </a:r>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Lst>
  <p:hf hdr="0" dt="0"/>
  <p:txStyles>
    <p:titleStyle>
      <a:lvl1pPr algn="l" rtl="0" eaLnBrk="0" fontAlgn="base" hangingPunct="0">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p:titleStyle>
    <p:bodyStyle>
      <a:lvl1pPr marL="342900" indent="-342900" algn="l" rtl="0" eaLnBrk="0" fontAlgn="base" hangingPunct="0">
        <a:spcBef>
          <a:spcPts val="1200"/>
        </a:spcBef>
        <a:spcAft>
          <a:spcPct val="0"/>
        </a:spcAft>
        <a:buFont typeface="Arial" pitchFamily="84" charset="0"/>
        <a:defRPr kern="1200" baseline="0">
          <a:solidFill>
            <a:srgbClr val="00AE9E"/>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2636912"/>
            <a:ext cx="7633648" cy="1724503"/>
          </a:xfrm>
        </p:spPr>
        <p:txBody>
          <a:bodyPr/>
          <a:lstStyle/>
          <a:p>
            <a:r>
              <a:rPr lang="en-GB" b="1" dirty="0"/>
              <a:t>Infant and Perinatal Mortality in the </a:t>
            </a:r>
            <a:r>
              <a:rPr lang="en-GB" b="1" dirty="0" smtClean="0"/>
              <a:t>Yorkshire &amp; the Humber</a:t>
            </a:r>
            <a:endParaRPr lang="en-GB" dirty="0"/>
          </a:p>
        </p:txBody>
      </p:sp>
      <p:sp>
        <p:nvSpPr>
          <p:cNvPr id="4" name="Subtitle 3"/>
          <p:cNvSpPr>
            <a:spLocks noGrp="1"/>
          </p:cNvSpPr>
          <p:nvPr>
            <p:ph type="subTitle" idx="1"/>
          </p:nvPr>
        </p:nvSpPr>
        <p:spPr>
          <a:xfrm>
            <a:off x="539552" y="6021288"/>
            <a:ext cx="7633648" cy="338336"/>
          </a:xfrm>
        </p:spPr>
        <p:txBody>
          <a:bodyPr>
            <a:normAutofit fontScale="62500" lnSpcReduction="20000"/>
          </a:bodyPr>
          <a:lstStyle/>
          <a:p>
            <a:r>
              <a:rPr lang="en-GB" dirty="0" smtClean="0"/>
              <a:t>Yorkshire and the Humber Local Knowledge and Intelligence Service</a:t>
            </a:r>
          </a:p>
          <a:p>
            <a:r>
              <a:rPr lang="en-GB" dirty="0" smtClean="0"/>
              <a:t>PHE Yorkshire and the Humber</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52872"/>
            <a:ext cx="8028000" cy="648072"/>
          </a:xfrm>
        </p:spPr>
        <p:txBody>
          <a:bodyPr>
            <a:normAutofit fontScale="90000"/>
          </a:bodyPr>
          <a:lstStyle/>
          <a:p>
            <a:r>
              <a:rPr lang="en-GB" dirty="0" smtClean="0"/>
              <a:t>Factors contributing to Infant mortality</a:t>
            </a:r>
            <a:br>
              <a:rPr lang="en-GB" dirty="0" smtClean="0"/>
            </a:br>
            <a:endParaRPr lang="en-GB"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10</a:t>
            </a:fld>
            <a:endParaRPr lang="en-US" dirty="0"/>
          </a:p>
        </p:txBody>
      </p:sp>
      <p:sp>
        <p:nvSpPr>
          <p:cNvPr id="7"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053"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8638" y="1032470"/>
            <a:ext cx="8086725" cy="527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239033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028000" cy="648072"/>
          </a:xfrm>
        </p:spPr>
        <p:txBody>
          <a:bodyPr>
            <a:normAutofit fontScale="90000"/>
          </a:bodyPr>
          <a:lstStyle/>
          <a:p>
            <a:r>
              <a:rPr lang="en-GB" dirty="0" smtClean="0"/>
              <a:t>Low birth weight</a:t>
            </a:r>
            <a:br>
              <a:rPr lang="en-GB" dirty="0" smtClean="0"/>
            </a:br>
            <a:endParaRPr lang="en-GB" dirty="0"/>
          </a:p>
        </p:txBody>
      </p:sp>
      <p:sp>
        <p:nvSpPr>
          <p:cNvPr id="4" name="Slide Number Placeholder 3"/>
          <p:cNvSpPr>
            <a:spLocks noGrp="1"/>
          </p:cNvSpPr>
          <p:nvPr>
            <p:ph type="sldNum" sz="quarter" idx="10"/>
          </p:nvPr>
        </p:nvSpPr>
        <p:spPr/>
        <p:txBody>
          <a:bodyPr/>
          <a:lstStyle/>
          <a:p>
            <a:r>
              <a:rPr lang="en-GB" i="1" dirty="0" smtClean="0"/>
              <a:t>							</a:t>
            </a:r>
            <a:r>
              <a:rPr lang="x-none" i="1" smtClean="0"/>
              <a:t>Source</a:t>
            </a:r>
            <a:r>
              <a:rPr lang="x-none" i="1"/>
              <a:t>: ONS, analysis LKIS (WM)</a:t>
            </a:r>
            <a:endParaRPr lang="en-GB" dirty="0"/>
          </a:p>
        </p:txBody>
      </p:sp>
      <p:sp>
        <p:nvSpPr>
          <p:cNvPr id="7" name="TextBox 6"/>
          <p:cNvSpPr txBox="1"/>
          <p:nvPr/>
        </p:nvSpPr>
        <p:spPr>
          <a:xfrm>
            <a:off x="5220072" y="1196752"/>
            <a:ext cx="184731" cy="461665"/>
          </a:xfrm>
          <a:prstGeom prst="rect">
            <a:avLst/>
          </a:prstGeom>
          <a:noFill/>
        </p:spPr>
        <p:txBody>
          <a:bodyPr wrap="none" rtlCol="0">
            <a:spAutoFit/>
          </a:bodyPr>
          <a:lstStyle/>
          <a:p>
            <a:endParaRPr lang="en-GB" dirty="0"/>
          </a:p>
        </p:txBody>
      </p:sp>
      <p:sp>
        <p:nvSpPr>
          <p:cNvPr id="9" name="TextBox 8"/>
          <p:cNvSpPr txBox="1"/>
          <p:nvPr/>
        </p:nvSpPr>
        <p:spPr>
          <a:xfrm>
            <a:off x="683568" y="879103"/>
            <a:ext cx="8136904" cy="646331"/>
          </a:xfrm>
          <a:prstGeom prst="rect">
            <a:avLst/>
          </a:prstGeom>
          <a:noFill/>
        </p:spPr>
        <p:txBody>
          <a:bodyPr wrap="square" rtlCol="0">
            <a:spAutoFit/>
          </a:bodyPr>
          <a:lstStyle/>
          <a:p>
            <a:r>
              <a:rPr lang="en-GB" sz="1800" b="1" i="1" dirty="0" smtClean="0">
                <a:solidFill>
                  <a:schemeClr val="accent1"/>
                </a:solidFill>
              </a:rPr>
              <a:t>3% of babies born in Yorkshire and the Humber weigh less than 2,500g (2012-14)</a:t>
            </a:r>
            <a:endParaRPr lang="en-GB" sz="1800" b="1" i="1" dirty="0">
              <a:solidFill>
                <a:schemeClr val="accent1"/>
              </a:solidFill>
            </a:endParaRPr>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0000" y="1483200"/>
            <a:ext cx="6294133" cy="4618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76056" y="4797152"/>
            <a:ext cx="2647950" cy="609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7080428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028000" cy="648072"/>
          </a:xfrm>
        </p:spPr>
        <p:txBody>
          <a:bodyPr>
            <a:normAutofit fontScale="90000"/>
          </a:bodyPr>
          <a:lstStyle/>
          <a:p>
            <a:r>
              <a:rPr lang="en-GB" sz="4400" dirty="0"/>
              <a:t>Smoking at time of pregnancy</a:t>
            </a:r>
            <a:br>
              <a:rPr lang="en-GB" sz="4400" dirty="0"/>
            </a:br>
            <a:r>
              <a:rPr lang="en-GB" dirty="0"/>
              <a:t/>
            </a:r>
            <a:br>
              <a:rPr lang="en-GB" dirty="0"/>
            </a:br>
            <a:endParaRPr lang="en-GB" dirty="0"/>
          </a:p>
        </p:txBody>
      </p:sp>
      <p:sp>
        <p:nvSpPr>
          <p:cNvPr id="4" name="Slide Number Placeholder 3"/>
          <p:cNvSpPr>
            <a:spLocks noGrp="1"/>
          </p:cNvSpPr>
          <p:nvPr>
            <p:ph type="sldNum" sz="quarter" idx="10"/>
          </p:nvPr>
        </p:nvSpPr>
        <p:spPr/>
        <p:txBody>
          <a:bodyPr/>
          <a:lstStyle/>
          <a:p>
            <a:r>
              <a:rPr lang="en-GB" i="1" dirty="0" smtClean="0"/>
              <a:t>						</a:t>
            </a:r>
            <a:r>
              <a:rPr lang="x-none" i="1" smtClean="0"/>
              <a:t>Source</a:t>
            </a:r>
            <a:r>
              <a:rPr lang="x-none" i="1"/>
              <a:t>: </a:t>
            </a:r>
            <a:r>
              <a:rPr lang="en-GB" i="1" dirty="0"/>
              <a:t>Public Health Outcomes Framework</a:t>
            </a:r>
            <a:endParaRPr lang="en-GB" dirty="0"/>
          </a:p>
        </p:txBody>
      </p:sp>
      <p:sp>
        <p:nvSpPr>
          <p:cNvPr id="9" name="TextBox 8"/>
          <p:cNvSpPr txBox="1"/>
          <p:nvPr/>
        </p:nvSpPr>
        <p:spPr>
          <a:xfrm>
            <a:off x="-108520" y="1052736"/>
            <a:ext cx="9001000" cy="646331"/>
          </a:xfrm>
          <a:prstGeom prst="rect">
            <a:avLst/>
          </a:prstGeom>
          <a:noFill/>
        </p:spPr>
        <p:txBody>
          <a:bodyPr wrap="square" rtlCol="0">
            <a:spAutoFit/>
          </a:bodyPr>
          <a:lstStyle/>
          <a:p>
            <a:pPr algn="ctr"/>
            <a:r>
              <a:rPr lang="en-GB" sz="1800" b="1" i="1" dirty="0" smtClean="0">
                <a:solidFill>
                  <a:schemeClr val="accent1"/>
                </a:solidFill>
              </a:rPr>
              <a:t>14% of mothers in Yorkshire and the Humber report smoking at the time of delivery (2015-16)</a:t>
            </a:r>
            <a:endParaRPr lang="en-GB" sz="1800" b="1" i="1" dirty="0">
              <a:solidFill>
                <a:schemeClr val="accent1"/>
              </a:solidFill>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0000" y="1699067"/>
            <a:ext cx="6294132" cy="4618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76056" y="4797152"/>
            <a:ext cx="2647950" cy="609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6499939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028000" cy="648072"/>
          </a:xfrm>
        </p:spPr>
        <p:txBody>
          <a:bodyPr>
            <a:normAutofit fontScale="90000"/>
          </a:bodyPr>
          <a:lstStyle/>
          <a:p>
            <a:r>
              <a:rPr lang="en-GB" sz="4400" dirty="0" smtClean="0"/>
              <a:t>Teenage </a:t>
            </a:r>
            <a:r>
              <a:rPr lang="en-GB" sz="4400" dirty="0"/>
              <a:t>pregnancy</a:t>
            </a:r>
            <a:br>
              <a:rPr lang="en-GB" sz="4400" dirty="0"/>
            </a:br>
            <a:r>
              <a:rPr lang="en-GB" sz="4400" dirty="0"/>
              <a:t/>
            </a:r>
            <a:br>
              <a:rPr lang="en-GB" sz="4400" dirty="0"/>
            </a:br>
            <a:r>
              <a:rPr lang="en-GB" dirty="0"/>
              <a:t/>
            </a:r>
            <a:br>
              <a:rPr lang="en-GB" dirty="0"/>
            </a:br>
            <a:r>
              <a:rPr lang="en-GB" dirty="0"/>
              <a:t/>
            </a:r>
            <a:br>
              <a:rPr lang="en-GB" dirty="0"/>
            </a:br>
            <a:endParaRPr lang="en-GB" dirty="0"/>
          </a:p>
        </p:txBody>
      </p:sp>
      <p:sp>
        <p:nvSpPr>
          <p:cNvPr id="4" name="Slide Number Placeholder 3"/>
          <p:cNvSpPr>
            <a:spLocks noGrp="1"/>
          </p:cNvSpPr>
          <p:nvPr>
            <p:ph type="sldNum" sz="quarter" idx="10"/>
          </p:nvPr>
        </p:nvSpPr>
        <p:spPr/>
        <p:txBody>
          <a:bodyPr/>
          <a:lstStyle/>
          <a:p>
            <a:r>
              <a:rPr lang="en-GB" i="1" dirty="0" smtClean="0"/>
              <a:t>						</a:t>
            </a:r>
            <a:r>
              <a:rPr lang="x-none" i="1" smtClean="0"/>
              <a:t>Source</a:t>
            </a:r>
            <a:r>
              <a:rPr lang="x-none" i="1"/>
              <a:t>: </a:t>
            </a:r>
            <a:r>
              <a:rPr lang="en-GB" i="1" dirty="0"/>
              <a:t>Public Health Outcomes Framework</a:t>
            </a:r>
            <a:endParaRPr lang="en-GB" dirty="0"/>
          </a:p>
        </p:txBody>
      </p:sp>
      <p:sp>
        <p:nvSpPr>
          <p:cNvPr id="10" name="Left Arrow 9"/>
          <p:cNvSpPr/>
          <p:nvPr/>
        </p:nvSpPr>
        <p:spPr>
          <a:xfrm>
            <a:off x="4572000" y="1068934"/>
            <a:ext cx="4084579" cy="1835307"/>
          </a:xfrm>
          <a:prstGeom prst="leftArrow">
            <a:avLst>
              <a:gd name="adj1" fmla="val 50000"/>
              <a:gd name="adj2" fmla="val 6632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5004049" y="1536090"/>
            <a:ext cx="3772246" cy="923330"/>
          </a:xfrm>
          <a:prstGeom prst="rect">
            <a:avLst/>
          </a:prstGeom>
          <a:noFill/>
        </p:spPr>
        <p:txBody>
          <a:bodyPr wrap="square" rtlCol="0">
            <a:spAutoFit/>
          </a:bodyPr>
          <a:lstStyle/>
          <a:p>
            <a:r>
              <a:rPr lang="en-GB" sz="1800" b="1" dirty="0">
                <a:solidFill>
                  <a:srgbClr val="002060"/>
                </a:solidFill>
              </a:rPr>
              <a:t>5 conceptions per 1000 population are in girls aged 13 to 15 years (2014)</a:t>
            </a:r>
          </a:p>
        </p:txBody>
      </p:sp>
      <p:sp>
        <p:nvSpPr>
          <p:cNvPr id="13" name="Left Arrow 12"/>
          <p:cNvSpPr/>
          <p:nvPr/>
        </p:nvSpPr>
        <p:spPr>
          <a:xfrm rot="10800000">
            <a:off x="267131" y="4005064"/>
            <a:ext cx="3888432" cy="1835307"/>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467544" y="4497040"/>
            <a:ext cx="3312368" cy="923330"/>
          </a:xfrm>
          <a:prstGeom prst="rect">
            <a:avLst/>
          </a:prstGeom>
          <a:noFill/>
        </p:spPr>
        <p:txBody>
          <a:bodyPr wrap="square" rtlCol="0">
            <a:spAutoFit/>
          </a:bodyPr>
          <a:lstStyle/>
          <a:p>
            <a:r>
              <a:rPr lang="en-GB" sz="1800" b="1" dirty="0">
                <a:solidFill>
                  <a:srgbClr val="002060"/>
                </a:solidFill>
              </a:rPr>
              <a:t>This increases to 26 conceptions per 1000 girls aged 15 to 17 years (2014)</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908720"/>
            <a:ext cx="4019023" cy="29492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10825" y="3140968"/>
            <a:ext cx="4017844" cy="2948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12160" y="764134"/>
            <a:ext cx="2647950" cy="609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8063326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531" y="116632"/>
            <a:ext cx="8028000" cy="648072"/>
          </a:xfrm>
        </p:spPr>
        <p:txBody>
          <a:bodyPr>
            <a:normAutofit fontScale="90000"/>
          </a:bodyPr>
          <a:lstStyle/>
          <a:p>
            <a:r>
              <a:rPr lang="en-GB" sz="4400" dirty="0" smtClean="0"/>
              <a:t>Breastfeeding</a:t>
            </a:r>
            <a:r>
              <a:rPr lang="en-GB" sz="4400" dirty="0"/>
              <a:t/>
            </a:r>
            <a:br>
              <a:rPr lang="en-GB" sz="4400" dirty="0"/>
            </a:br>
            <a:r>
              <a:rPr lang="en-GB" sz="4400" dirty="0"/>
              <a:t/>
            </a:r>
            <a:br>
              <a:rPr lang="en-GB" sz="4400" dirty="0"/>
            </a:br>
            <a:r>
              <a:rPr lang="en-GB" dirty="0"/>
              <a:t/>
            </a:r>
            <a:br>
              <a:rPr lang="en-GB" dirty="0"/>
            </a:br>
            <a:r>
              <a:rPr lang="en-GB" dirty="0"/>
              <a:t/>
            </a:r>
            <a:br>
              <a:rPr lang="en-GB" dirty="0"/>
            </a:br>
            <a:endParaRPr lang="en-GB" dirty="0"/>
          </a:p>
        </p:txBody>
      </p:sp>
      <p:sp>
        <p:nvSpPr>
          <p:cNvPr id="4" name="Slide Number Placeholder 3"/>
          <p:cNvSpPr>
            <a:spLocks noGrp="1"/>
          </p:cNvSpPr>
          <p:nvPr>
            <p:ph type="sldNum" sz="quarter" idx="10"/>
          </p:nvPr>
        </p:nvSpPr>
        <p:spPr/>
        <p:txBody>
          <a:bodyPr/>
          <a:lstStyle/>
          <a:p>
            <a:pPr marL="531813">
              <a:defRPr/>
            </a:pPr>
            <a:r>
              <a:rPr lang="en-GB" i="1" dirty="0" smtClean="0"/>
              <a:t>						Source</a:t>
            </a:r>
            <a:r>
              <a:rPr lang="en-GB" i="1" dirty="0"/>
              <a:t>: Public Health Outcomes Framework </a:t>
            </a:r>
            <a:endParaRPr lang="en-US" dirty="0"/>
          </a:p>
        </p:txBody>
      </p:sp>
      <p:sp>
        <p:nvSpPr>
          <p:cNvPr id="8" name="Left Arrow 7"/>
          <p:cNvSpPr/>
          <p:nvPr/>
        </p:nvSpPr>
        <p:spPr>
          <a:xfrm>
            <a:off x="4575531" y="836712"/>
            <a:ext cx="3888432" cy="2304256"/>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Left Arrow 8"/>
          <p:cNvSpPr/>
          <p:nvPr/>
        </p:nvSpPr>
        <p:spPr>
          <a:xfrm rot="10800000">
            <a:off x="267131" y="4005064"/>
            <a:ext cx="3888432" cy="1835307"/>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5076056" y="1388675"/>
            <a:ext cx="3387907" cy="1200329"/>
          </a:xfrm>
          <a:prstGeom prst="rect">
            <a:avLst/>
          </a:prstGeom>
          <a:noFill/>
        </p:spPr>
        <p:txBody>
          <a:bodyPr wrap="square" rtlCol="0">
            <a:spAutoFit/>
          </a:bodyPr>
          <a:lstStyle/>
          <a:p>
            <a:r>
              <a:rPr lang="en-GB" sz="1800" b="1" dirty="0" smtClean="0">
                <a:solidFill>
                  <a:schemeClr val="accent1"/>
                </a:solidFill>
              </a:rPr>
              <a:t>70% of mothers in Yorkshire and the Humber initiate breast feeding in the first 48 hours of delivery (2014-15)</a:t>
            </a:r>
            <a:endParaRPr lang="en-GB" sz="1800" b="1" dirty="0">
              <a:solidFill>
                <a:schemeClr val="accent1"/>
              </a:solidFill>
            </a:endParaRPr>
          </a:p>
        </p:txBody>
      </p:sp>
      <p:sp>
        <p:nvSpPr>
          <p:cNvPr id="11" name="TextBox 10"/>
          <p:cNvSpPr txBox="1"/>
          <p:nvPr/>
        </p:nvSpPr>
        <p:spPr>
          <a:xfrm>
            <a:off x="267130" y="4599551"/>
            <a:ext cx="3800814" cy="646331"/>
          </a:xfrm>
          <a:prstGeom prst="rect">
            <a:avLst/>
          </a:prstGeom>
          <a:noFill/>
        </p:spPr>
        <p:txBody>
          <a:bodyPr wrap="square" rtlCol="0">
            <a:spAutoFit/>
          </a:bodyPr>
          <a:lstStyle/>
          <a:p>
            <a:r>
              <a:rPr lang="en-GB" sz="1800" b="1" dirty="0" smtClean="0">
                <a:solidFill>
                  <a:schemeClr val="accent1"/>
                </a:solidFill>
              </a:rPr>
              <a:t>But only 36% half are breast feeding after 6-8 weeks (2014-15)</a:t>
            </a:r>
            <a:endParaRPr lang="en-GB" sz="1800" b="1" dirty="0">
              <a:solidFill>
                <a:schemeClr val="accent1"/>
              </a:solidFill>
            </a:endParaRPr>
          </a:p>
        </p:txBody>
      </p:sp>
      <p:pic>
        <p:nvPicPr>
          <p:cNvPr id="1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45255" y="692696"/>
            <a:ext cx="2647950" cy="609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3" name="Group 2"/>
          <p:cNvGrpSpPr/>
          <p:nvPr/>
        </p:nvGrpSpPr>
        <p:grpSpPr>
          <a:xfrm>
            <a:off x="131153" y="827768"/>
            <a:ext cx="4024410" cy="2816927"/>
            <a:chOff x="131153" y="827768"/>
            <a:chExt cx="4024410" cy="2816927"/>
          </a:xfrm>
        </p:grpSpPr>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32611"/>
            <a:stretch/>
          </p:blipFill>
          <p:spPr bwMode="auto">
            <a:xfrm>
              <a:off x="132812" y="1655378"/>
              <a:ext cx="4022751" cy="19893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72017"/>
            <a:stretch/>
          </p:blipFill>
          <p:spPr bwMode="auto">
            <a:xfrm>
              <a:off x="131153" y="827768"/>
              <a:ext cx="4022751" cy="8260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20286" y="3140968"/>
            <a:ext cx="4299446" cy="31550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5724128" y="5085184"/>
            <a:ext cx="2664296" cy="523220"/>
          </a:xfrm>
          <a:prstGeom prst="rect">
            <a:avLst/>
          </a:prstGeom>
          <a:noFill/>
        </p:spPr>
        <p:txBody>
          <a:bodyPr wrap="square" rtlCol="0">
            <a:spAutoFit/>
          </a:bodyPr>
          <a:lstStyle/>
          <a:p>
            <a:r>
              <a:rPr lang="en-GB" sz="1400" dirty="0" smtClean="0"/>
              <a:t>Data missing due to data quality issues</a:t>
            </a:r>
            <a:endParaRPr lang="en-GB" sz="1400" dirty="0"/>
          </a:p>
        </p:txBody>
      </p:sp>
    </p:spTree>
    <p:extLst>
      <p:ext uri="{BB962C8B-B14F-4D97-AF65-F5344CB8AC3E}">
        <p14:creationId xmlns:p14="http://schemas.microsoft.com/office/powerpoint/2010/main" xmlns="" val="13263502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028000" cy="648072"/>
          </a:xfrm>
        </p:spPr>
        <p:txBody>
          <a:bodyPr>
            <a:normAutofit fontScale="90000"/>
          </a:bodyPr>
          <a:lstStyle/>
          <a:p>
            <a:r>
              <a:rPr lang="en-GB" sz="3600" dirty="0" smtClean="0"/>
              <a:t>Deprivation in Yorkshire and the Humber</a:t>
            </a:r>
            <a:r>
              <a:rPr lang="en-GB" sz="3600" dirty="0"/>
              <a:t/>
            </a:r>
            <a:br>
              <a:rPr lang="en-GB" sz="3600" dirty="0"/>
            </a:br>
            <a:r>
              <a:rPr lang="en-GB" sz="3600" dirty="0"/>
              <a:t/>
            </a:r>
            <a:br>
              <a:rPr lang="en-GB" sz="3600" dirty="0"/>
            </a:br>
            <a:r>
              <a:rPr lang="en-GB" sz="4400" dirty="0"/>
              <a:t/>
            </a:r>
            <a:br>
              <a:rPr lang="en-GB" sz="4400" dirty="0"/>
            </a:br>
            <a:r>
              <a:rPr lang="en-GB" sz="4400" dirty="0"/>
              <a:t/>
            </a:r>
            <a:br>
              <a:rPr lang="en-GB" sz="4400" dirty="0"/>
            </a:br>
            <a:r>
              <a:rPr lang="en-GB" sz="4400" dirty="0"/>
              <a:t/>
            </a:r>
            <a:br>
              <a:rPr lang="en-GB" sz="4400" dirty="0"/>
            </a:br>
            <a:r>
              <a:rPr lang="en-GB" sz="4400" dirty="0"/>
              <a:t/>
            </a:r>
            <a:br>
              <a:rPr lang="en-GB" sz="4400" dirty="0"/>
            </a:br>
            <a:r>
              <a:rPr lang="en-GB" dirty="0"/>
              <a:t/>
            </a:r>
            <a:br>
              <a:rPr lang="en-GB" dirty="0"/>
            </a:br>
            <a:r>
              <a:rPr lang="en-GB" dirty="0"/>
              <a:t/>
            </a:r>
            <a:br>
              <a:rPr lang="en-GB" dirty="0"/>
            </a:br>
            <a:endParaRPr lang="en-GB" dirty="0"/>
          </a:p>
        </p:txBody>
      </p:sp>
      <p:sp>
        <p:nvSpPr>
          <p:cNvPr id="4" name="Slide Number Placeholder 3"/>
          <p:cNvSpPr>
            <a:spLocks noGrp="1"/>
          </p:cNvSpPr>
          <p:nvPr>
            <p:ph type="sldNum" sz="quarter" idx="10"/>
          </p:nvPr>
        </p:nvSpPr>
        <p:spPr/>
        <p:txBody>
          <a:bodyPr/>
          <a:lstStyle/>
          <a:p>
            <a:pPr marL="531813">
              <a:defRPr/>
            </a:pPr>
            <a:r>
              <a:rPr lang="en-GB" i="1" dirty="0" smtClean="0"/>
              <a:t>							Source</a:t>
            </a:r>
            <a:r>
              <a:rPr lang="en-GB" i="1" dirty="0"/>
              <a:t>: ONS, analysis LKIS (WM)</a:t>
            </a:r>
            <a:endParaRPr lang="en-US" dirty="0"/>
          </a:p>
        </p:txBody>
      </p:sp>
      <p:sp>
        <p:nvSpPr>
          <p:cNvPr id="8" name="TextBox 7"/>
          <p:cNvSpPr txBox="1"/>
          <p:nvPr/>
        </p:nvSpPr>
        <p:spPr>
          <a:xfrm>
            <a:off x="611560" y="836712"/>
            <a:ext cx="8064896" cy="1200329"/>
          </a:xfrm>
          <a:prstGeom prst="rect">
            <a:avLst/>
          </a:prstGeom>
          <a:noFill/>
        </p:spPr>
        <p:txBody>
          <a:bodyPr wrap="square" rtlCol="0">
            <a:spAutoFit/>
          </a:bodyPr>
          <a:lstStyle/>
          <a:p>
            <a:r>
              <a:rPr lang="en-GB" sz="1800" b="1" i="1" dirty="0" smtClean="0">
                <a:solidFill>
                  <a:schemeClr val="accent1"/>
                </a:solidFill>
              </a:rPr>
              <a:t>There is significant variation in infant deaths between the most and least deprived areas in Yorkshire and the Humber. 32% of infant deaths could potentially be avoided if mortality rates were identical to those in the least deprived areas</a:t>
            </a:r>
            <a:endParaRPr lang="en-GB" sz="1800" b="1" i="1" dirty="0">
              <a:solidFill>
                <a:schemeClr val="accent1"/>
              </a:solidFill>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3568" y="2346672"/>
            <a:ext cx="5480050" cy="3530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28184" y="3645024"/>
            <a:ext cx="280035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668715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028000" cy="648072"/>
          </a:xfrm>
        </p:spPr>
        <p:txBody>
          <a:bodyPr>
            <a:normAutofit fontScale="90000"/>
          </a:bodyPr>
          <a:lstStyle/>
          <a:p>
            <a:r>
              <a:rPr lang="en-GB" sz="3600" dirty="0"/>
              <a:t>Maternal age</a:t>
            </a:r>
            <a:br>
              <a:rPr lang="en-GB" sz="3600" dirty="0"/>
            </a:br>
            <a:r>
              <a:rPr lang="en-GB" sz="3600" dirty="0"/>
              <a:t/>
            </a:r>
            <a:br>
              <a:rPr lang="en-GB" sz="3600" dirty="0"/>
            </a:br>
            <a:r>
              <a:rPr lang="en-GB" sz="3200" b="1" dirty="0"/>
              <a:t/>
            </a:r>
            <a:br>
              <a:rPr lang="en-GB" sz="3200" b="1" dirty="0"/>
            </a:br>
            <a:r>
              <a:rPr lang="en-GB" sz="3600" dirty="0"/>
              <a:t/>
            </a:r>
            <a:br>
              <a:rPr lang="en-GB" sz="3600" dirty="0"/>
            </a:br>
            <a:r>
              <a:rPr lang="en-GB" sz="4400" dirty="0"/>
              <a:t/>
            </a:r>
            <a:br>
              <a:rPr lang="en-GB" sz="4400" dirty="0"/>
            </a:br>
            <a:r>
              <a:rPr lang="en-GB" sz="4400" dirty="0"/>
              <a:t/>
            </a:r>
            <a:br>
              <a:rPr lang="en-GB" sz="4400" dirty="0"/>
            </a:br>
            <a:r>
              <a:rPr lang="en-GB" sz="4400" dirty="0"/>
              <a:t/>
            </a:r>
            <a:br>
              <a:rPr lang="en-GB" sz="4400" dirty="0"/>
            </a:br>
            <a:r>
              <a:rPr lang="en-GB" sz="4400" dirty="0"/>
              <a:t/>
            </a:r>
            <a:br>
              <a:rPr lang="en-GB" sz="4400" dirty="0"/>
            </a:br>
            <a:r>
              <a:rPr lang="en-GB" dirty="0"/>
              <a:t/>
            </a:r>
            <a:br>
              <a:rPr lang="en-GB" dirty="0"/>
            </a:br>
            <a:r>
              <a:rPr lang="en-GB" dirty="0"/>
              <a:t/>
            </a:r>
            <a:br>
              <a:rPr lang="en-GB" dirty="0"/>
            </a:br>
            <a:endParaRPr lang="en-GB" dirty="0"/>
          </a:p>
        </p:txBody>
      </p:sp>
      <p:sp>
        <p:nvSpPr>
          <p:cNvPr id="4" name="Slide Number Placeholder 3"/>
          <p:cNvSpPr>
            <a:spLocks noGrp="1"/>
          </p:cNvSpPr>
          <p:nvPr>
            <p:ph type="sldNum" sz="quarter" idx="10"/>
          </p:nvPr>
        </p:nvSpPr>
        <p:spPr/>
        <p:txBody>
          <a:bodyPr/>
          <a:lstStyle/>
          <a:p>
            <a:r>
              <a:rPr lang="en-GB" i="1" dirty="0" smtClean="0"/>
              <a:t>							Source</a:t>
            </a:r>
            <a:r>
              <a:rPr lang="en-GB" i="1" dirty="0"/>
              <a:t>: Office for National Statistics</a:t>
            </a:r>
            <a:endParaRPr lang="en-GB" dirty="0"/>
          </a:p>
        </p:txBody>
      </p:sp>
      <p:sp>
        <p:nvSpPr>
          <p:cNvPr id="7" name="Rectangle 6"/>
          <p:cNvSpPr/>
          <p:nvPr/>
        </p:nvSpPr>
        <p:spPr>
          <a:xfrm>
            <a:off x="562496" y="764704"/>
            <a:ext cx="8418099" cy="646331"/>
          </a:xfrm>
          <a:prstGeom prst="rect">
            <a:avLst/>
          </a:prstGeom>
        </p:spPr>
        <p:txBody>
          <a:bodyPr wrap="square">
            <a:spAutoFit/>
          </a:bodyPr>
          <a:lstStyle/>
          <a:p>
            <a:r>
              <a:rPr lang="en-GB" sz="1800" b="1" i="1" dirty="0" smtClean="0">
                <a:solidFill>
                  <a:schemeClr val="accent1"/>
                </a:solidFill>
              </a:rPr>
              <a:t>Evidence suggests younger </a:t>
            </a:r>
            <a:r>
              <a:rPr lang="en-GB" sz="1800" b="1" i="1" dirty="0">
                <a:solidFill>
                  <a:schemeClr val="accent1"/>
                </a:solidFill>
              </a:rPr>
              <a:t>(under 20 years old) and older maternal ages (mothers aged </a:t>
            </a:r>
            <a:r>
              <a:rPr lang="en-GB" sz="1800" b="1" i="1" dirty="0" smtClean="0">
                <a:solidFill>
                  <a:schemeClr val="accent1"/>
                </a:solidFill>
              </a:rPr>
              <a:t>40 or older) have a higher risk </a:t>
            </a:r>
            <a:r>
              <a:rPr lang="en-GB" sz="1800" b="1" i="1" dirty="0">
                <a:solidFill>
                  <a:schemeClr val="accent1"/>
                </a:solidFill>
              </a:rPr>
              <a:t>of infant death</a:t>
            </a:r>
          </a:p>
        </p:txBody>
      </p:sp>
      <p:sp>
        <p:nvSpPr>
          <p:cNvPr id="9" name="TextBox 8"/>
          <p:cNvSpPr txBox="1"/>
          <p:nvPr/>
        </p:nvSpPr>
        <p:spPr>
          <a:xfrm>
            <a:off x="1622788" y="1411035"/>
            <a:ext cx="4752528" cy="307777"/>
          </a:xfrm>
          <a:prstGeom prst="rect">
            <a:avLst/>
          </a:prstGeom>
          <a:noFill/>
        </p:spPr>
        <p:txBody>
          <a:bodyPr wrap="square" rtlCol="0">
            <a:spAutoFit/>
          </a:bodyPr>
          <a:lstStyle/>
          <a:p>
            <a:r>
              <a:rPr lang="en-GB" sz="1400" dirty="0"/>
              <a:t>Boxplot of Maternal age of birth registered in 2012-2014</a:t>
            </a:r>
          </a:p>
        </p:txBody>
      </p:sp>
      <p:sp>
        <p:nvSpPr>
          <p:cNvPr id="10" name="Rectangle 9"/>
          <p:cNvSpPr/>
          <p:nvPr/>
        </p:nvSpPr>
        <p:spPr>
          <a:xfrm>
            <a:off x="758693" y="6029958"/>
            <a:ext cx="4572000" cy="246221"/>
          </a:xfrm>
          <a:prstGeom prst="rect">
            <a:avLst/>
          </a:prstGeom>
        </p:spPr>
        <p:txBody>
          <a:bodyPr>
            <a:spAutoFit/>
          </a:bodyPr>
          <a:lstStyle/>
          <a:p>
            <a:r>
              <a:rPr lang="en-GB" sz="1000" i="1" dirty="0"/>
              <a:t>NB The circles in the boxplot (Figure 18) indicate the suspected outliers</a:t>
            </a:r>
            <a:endParaRPr lang="en-GB" sz="10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43608" y="1710759"/>
            <a:ext cx="5760640" cy="42145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404177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028000" cy="648072"/>
          </a:xfrm>
        </p:spPr>
        <p:txBody>
          <a:bodyPr>
            <a:normAutofit fontScale="90000"/>
          </a:bodyPr>
          <a:lstStyle/>
          <a:p>
            <a:r>
              <a:rPr lang="en-GB" sz="4400" smtClean="0"/>
              <a:t>Mother’s </a:t>
            </a:r>
            <a:r>
              <a:rPr lang="en-GB" sz="4400" dirty="0"/>
              <a:t>country of birth</a:t>
            </a:r>
            <a:br>
              <a:rPr lang="en-GB" sz="4400" dirty="0"/>
            </a:br>
            <a:r>
              <a:rPr lang="en-GB" sz="4400" dirty="0"/>
              <a:t/>
            </a:r>
            <a:br>
              <a:rPr lang="en-GB" sz="4400" dirty="0"/>
            </a:br>
            <a:r>
              <a:rPr lang="en-GB" dirty="0"/>
              <a:t/>
            </a:r>
            <a:br>
              <a:rPr lang="en-GB" dirty="0"/>
            </a:br>
            <a:r>
              <a:rPr lang="en-GB" dirty="0"/>
              <a:t/>
            </a:r>
            <a:br>
              <a:rPr lang="en-GB" dirty="0"/>
            </a:br>
            <a:endParaRPr lang="en-GB" dirty="0"/>
          </a:p>
        </p:txBody>
      </p:sp>
      <p:sp>
        <p:nvSpPr>
          <p:cNvPr id="4" name="Slide Number Placeholder 3"/>
          <p:cNvSpPr>
            <a:spLocks noGrp="1"/>
          </p:cNvSpPr>
          <p:nvPr>
            <p:ph type="sldNum" sz="quarter" idx="10"/>
          </p:nvPr>
        </p:nvSpPr>
        <p:spPr/>
        <p:txBody>
          <a:bodyPr/>
          <a:lstStyle/>
          <a:p>
            <a:r>
              <a:rPr lang="en-GB" i="1" dirty="0" smtClean="0"/>
              <a:t>							</a:t>
            </a:r>
            <a:r>
              <a:rPr lang="x-none" i="1" smtClean="0"/>
              <a:t>Source</a:t>
            </a:r>
            <a:r>
              <a:rPr lang="x-none" i="1"/>
              <a:t>: ONS, analysis LKIS (WM)</a:t>
            </a:r>
            <a:endParaRPr lang="en-GB" dirty="0"/>
          </a:p>
        </p:txBody>
      </p:sp>
      <p:sp>
        <p:nvSpPr>
          <p:cNvPr id="7" name="TextBox 6"/>
          <p:cNvSpPr txBox="1"/>
          <p:nvPr/>
        </p:nvSpPr>
        <p:spPr>
          <a:xfrm>
            <a:off x="395536" y="908720"/>
            <a:ext cx="7848872" cy="923330"/>
          </a:xfrm>
          <a:prstGeom prst="rect">
            <a:avLst/>
          </a:prstGeom>
          <a:noFill/>
        </p:spPr>
        <p:txBody>
          <a:bodyPr wrap="square" rtlCol="0">
            <a:spAutoFit/>
          </a:bodyPr>
          <a:lstStyle/>
          <a:p>
            <a:r>
              <a:rPr lang="en-GB" sz="1800" b="1" i="1" dirty="0" smtClean="0">
                <a:solidFill>
                  <a:schemeClr val="accent1"/>
                </a:solidFill>
              </a:rPr>
              <a:t>Mothers born in Pakistan but giving birth in Yorkshire and the Humber have a significantly higher (p&lt;0.01) proportion of still births than mothers born in the UK</a:t>
            </a:r>
            <a:endParaRPr lang="en-GB" sz="1800" b="1" i="1" dirty="0">
              <a:solidFill>
                <a:schemeClr val="accent1"/>
              </a:solidFill>
            </a:endParaRP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31640" y="1988840"/>
            <a:ext cx="6768752" cy="40565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148633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028000" cy="648072"/>
          </a:xfrm>
        </p:spPr>
        <p:txBody>
          <a:bodyPr>
            <a:normAutofit fontScale="90000"/>
          </a:bodyPr>
          <a:lstStyle/>
          <a:p>
            <a:r>
              <a:rPr lang="en-GB" sz="3600" dirty="0"/>
              <a:t>Conclusion</a:t>
            </a:r>
            <a:br>
              <a:rPr lang="en-GB" sz="3600" dirty="0"/>
            </a:br>
            <a:r>
              <a:rPr lang="en-GB" sz="3600" dirty="0"/>
              <a:t/>
            </a:r>
            <a:br>
              <a:rPr lang="en-GB" sz="3600" dirty="0"/>
            </a:br>
            <a:r>
              <a:rPr lang="en-GB" sz="3600" dirty="0"/>
              <a:t/>
            </a:r>
            <a:br>
              <a:rPr lang="en-GB" sz="3600" dirty="0"/>
            </a:br>
            <a:r>
              <a:rPr lang="en-GB" sz="3600" dirty="0"/>
              <a:t/>
            </a:r>
            <a:br>
              <a:rPr lang="en-GB" sz="3600" dirty="0"/>
            </a:br>
            <a:r>
              <a:rPr lang="en-GB" sz="4400" dirty="0"/>
              <a:t/>
            </a:r>
            <a:br>
              <a:rPr lang="en-GB" sz="4400" dirty="0"/>
            </a:br>
            <a:r>
              <a:rPr lang="en-GB" sz="4400" dirty="0"/>
              <a:t/>
            </a:r>
            <a:br>
              <a:rPr lang="en-GB" sz="4400" dirty="0"/>
            </a:br>
            <a:r>
              <a:rPr lang="en-GB" sz="4400" dirty="0"/>
              <a:t/>
            </a:r>
            <a:br>
              <a:rPr lang="en-GB" sz="4400" dirty="0"/>
            </a:br>
            <a:r>
              <a:rPr lang="en-GB" sz="4400" dirty="0"/>
              <a:t/>
            </a:r>
            <a:br>
              <a:rPr lang="en-GB" sz="4400" dirty="0"/>
            </a:br>
            <a:r>
              <a:rPr lang="en-GB" dirty="0"/>
              <a:t/>
            </a:r>
            <a:br>
              <a:rPr lang="en-GB" dirty="0"/>
            </a:br>
            <a:r>
              <a:rPr lang="en-GB" dirty="0"/>
              <a:t/>
            </a:r>
            <a:br>
              <a:rPr lang="en-GB" dirty="0"/>
            </a:br>
            <a:endParaRPr lang="en-GB" dirty="0"/>
          </a:p>
        </p:txBody>
      </p:sp>
      <p:sp>
        <p:nvSpPr>
          <p:cNvPr id="3" name="Content Placeholder 2"/>
          <p:cNvSpPr>
            <a:spLocks noGrp="1"/>
          </p:cNvSpPr>
          <p:nvPr>
            <p:ph idx="1"/>
          </p:nvPr>
        </p:nvSpPr>
        <p:spPr>
          <a:xfrm>
            <a:off x="179512" y="980728"/>
            <a:ext cx="8028000" cy="5256584"/>
          </a:xfrm>
        </p:spPr>
        <p:txBody>
          <a:bodyPr/>
          <a:lstStyle/>
          <a:p>
            <a:pPr>
              <a:buFont typeface="Arial" panose="020B0604020202020204" pitchFamily="34" charset="0"/>
              <a:buChar char="•"/>
            </a:pPr>
            <a:r>
              <a:rPr lang="en-GB" b="1" dirty="0" smtClean="0"/>
              <a:t>Infant </a:t>
            </a:r>
            <a:r>
              <a:rPr lang="en-GB" b="1" dirty="0"/>
              <a:t>mortality remains a key health outcome for infant and child </a:t>
            </a:r>
            <a:r>
              <a:rPr lang="en-GB" b="1" dirty="0" smtClean="0"/>
              <a:t>health</a:t>
            </a:r>
          </a:p>
          <a:p>
            <a:pPr>
              <a:buFont typeface="Arial" panose="020B0604020202020204" pitchFamily="34" charset="0"/>
              <a:buChar char="•"/>
            </a:pPr>
            <a:r>
              <a:rPr lang="en-GB" b="1" dirty="0"/>
              <a:t>Infant mortality in </a:t>
            </a:r>
            <a:r>
              <a:rPr lang="en-GB" b="1" dirty="0" smtClean="0"/>
              <a:t>Yorkshire and the Humber is worse compared to the </a:t>
            </a:r>
            <a:r>
              <a:rPr lang="en-GB" b="1" dirty="0"/>
              <a:t>England average</a:t>
            </a:r>
          </a:p>
          <a:p>
            <a:pPr>
              <a:buFont typeface="Arial" panose="020B0604020202020204" pitchFamily="34" charset="0"/>
              <a:buChar char="•"/>
            </a:pPr>
            <a:r>
              <a:rPr lang="en-GB" b="1" dirty="0" smtClean="0"/>
              <a:t>There have been some improvements in infant and perinatal mortality in Yorkshire and the Humber over time, in line with the national rate </a:t>
            </a:r>
          </a:p>
          <a:p>
            <a:pPr>
              <a:buFont typeface="Arial" panose="020B0604020202020204" pitchFamily="34" charset="0"/>
              <a:buChar char="•"/>
            </a:pPr>
            <a:r>
              <a:rPr lang="en-GB" b="1" dirty="0" smtClean="0"/>
              <a:t>Unacceptable </a:t>
            </a:r>
            <a:r>
              <a:rPr lang="en-GB" b="1" dirty="0"/>
              <a:t>variation and health inequalities </a:t>
            </a:r>
            <a:r>
              <a:rPr lang="en-GB" b="1" dirty="0" smtClean="0"/>
              <a:t>remain across </a:t>
            </a:r>
            <a:r>
              <a:rPr lang="en-GB" b="1" dirty="0"/>
              <a:t>local </a:t>
            </a:r>
            <a:r>
              <a:rPr lang="en-GB" b="1" dirty="0" smtClean="0"/>
              <a:t>authorities</a:t>
            </a:r>
          </a:p>
          <a:p>
            <a:pPr>
              <a:buFont typeface="Arial" panose="020B0604020202020204" pitchFamily="34" charset="0"/>
              <a:buChar char="•"/>
            </a:pPr>
            <a:r>
              <a:rPr lang="en-GB" b="1" dirty="0"/>
              <a:t>Priority should continue to be given to early years support, including infant and maternal </a:t>
            </a:r>
            <a:r>
              <a:rPr lang="en-GB" b="1" dirty="0" smtClean="0"/>
              <a:t>health</a:t>
            </a:r>
          </a:p>
          <a:p>
            <a:pPr>
              <a:buFont typeface="Arial" panose="020B0604020202020204" pitchFamily="34" charset="0"/>
              <a:buChar char="•"/>
            </a:pPr>
            <a:r>
              <a:rPr lang="en-GB" b="1" dirty="0"/>
              <a:t>Partnership working between the NHS, local authorities and other local bodies will continue to strengthen a shared understanding of the factors shaping infant and perinatal mortality and improved engagement with local communities</a:t>
            </a:r>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18</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747246" y="309716"/>
            <a:ext cx="1103061" cy="1103061"/>
          </a:xfrm>
          <a:prstGeom prst="rect">
            <a:avLst/>
          </a:prstGeom>
          <a:noFill/>
          <a:ln>
            <a:noFill/>
          </a:ln>
        </p:spPr>
      </p:pic>
      <p:sp>
        <p:nvSpPr>
          <p:cNvPr id="7" name="Oval 6"/>
          <p:cNvSpPr/>
          <p:nvPr/>
        </p:nvSpPr>
        <p:spPr>
          <a:xfrm>
            <a:off x="7675239" y="184573"/>
            <a:ext cx="1312188" cy="1368153"/>
          </a:xfrm>
          <a:prstGeom prst="ellipse">
            <a:avLst/>
          </a:prstGeom>
          <a:noFill/>
          <a:ln>
            <a:solidFill>
              <a:srgbClr val="00AE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4111067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028000" cy="648072"/>
          </a:xfrm>
        </p:spPr>
        <p:txBody>
          <a:bodyPr>
            <a:normAutofit fontScale="90000"/>
          </a:bodyPr>
          <a:lstStyle/>
          <a:p>
            <a:r>
              <a:rPr lang="en-GB" sz="3600" dirty="0" smtClean="0"/>
              <a:t>Limitations</a:t>
            </a:r>
            <a:r>
              <a:rPr lang="en-GB" sz="3600" dirty="0"/>
              <a:t/>
            </a:r>
            <a:br>
              <a:rPr lang="en-GB" sz="3600" dirty="0"/>
            </a:br>
            <a:r>
              <a:rPr lang="en-GB" sz="3600" dirty="0"/>
              <a:t/>
            </a:r>
            <a:br>
              <a:rPr lang="en-GB" sz="3600" dirty="0"/>
            </a:br>
            <a:r>
              <a:rPr lang="en-GB" sz="3600" dirty="0"/>
              <a:t/>
            </a:r>
            <a:br>
              <a:rPr lang="en-GB" sz="3600" dirty="0"/>
            </a:br>
            <a:r>
              <a:rPr lang="en-GB" sz="3600" dirty="0"/>
              <a:t/>
            </a:r>
            <a:br>
              <a:rPr lang="en-GB" sz="3600" dirty="0"/>
            </a:br>
            <a:r>
              <a:rPr lang="en-GB" sz="4400" dirty="0"/>
              <a:t/>
            </a:r>
            <a:br>
              <a:rPr lang="en-GB" sz="4400" dirty="0"/>
            </a:br>
            <a:r>
              <a:rPr lang="en-GB" sz="4400" dirty="0"/>
              <a:t/>
            </a:r>
            <a:br>
              <a:rPr lang="en-GB" sz="4400" dirty="0"/>
            </a:br>
            <a:r>
              <a:rPr lang="en-GB" sz="4400" dirty="0"/>
              <a:t/>
            </a:r>
            <a:br>
              <a:rPr lang="en-GB" sz="4400" dirty="0"/>
            </a:br>
            <a:r>
              <a:rPr lang="en-GB" sz="4400" dirty="0"/>
              <a:t/>
            </a:r>
            <a:br>
              <a:rPr lang="en-GB" sz="4400" dirty="0"/>
            </a:br>
            <a:r>
              <a:rPr lang="en-GB" dirty="0"/>
              <a:t/>
            </a:r>
            <a:br>
              <a:rPr lang="en-GB" dirty="0"/>
            </a:br>
            <a:r>
              <a:rPr lang="en-GB" dirty="0"/>
              <a:t/>
            </a:r>
            <a:br>
              <a:rPr lang="en-GB" dirty="0"/>
            </a:br>
            <a:endParaRPr lang="en-GB" dirty="0"/>
          </a:p>
        </p:txBody>
      </p:sp>
      <p:sp>
        <p:nvSpPr>
          <p:cNvPr id="3" name="Content Placeholder 2"/>
          <p:cNvSpPr>
            <a:spLocks noGrp="1"/>
          </p:cNvSpPr>
          <p:nvPr>
            <p:ph idx="1"/>
          </p:nvPr>
        </p:nvSpPr>
        <p:spPr>
          <a:xfrm>
            <a:off x="539552" y="836712"/>
            <a:ext cx="8028000" cy="5256584"/>
          </a:xfrm>
        </p:spPr>
        <p:txBody>
          <a:bodyPr/>
          <a:lstStyle/>
          <a:p>
            <a:pPr>
              <a:buFont typeface="Arial" panose="020B0604020202020204" pitchFamily="34" charset="0"/>
              <a:buChar char="•"/>
            </a:pPr>
            <a:endParaRPr lang="en-GB" sz="2000" b="1" dirty="0" smtClean="0"/>
          </a:p>
          <a:p>
            <a:pPr>
              <a:buFont typeface="Arial" panose="020B0604020202020204" pitchFamily="34" charset="0"/>
              <a:buChar char="•"/>
            </a:pPr>
            <a:r>
              <a:rPr lang="en-GB" sz="2000" b="1" dirty="0" smtClean="0"/>
              <a:t>Linked </a:t>
            </a:r>
            <a:r>
              <a:rPr lang="en-GB" sz="2000" b="1" dirty="0"/>
              <a:t>data between the underlying factors and mortality are currently not </a:t>
            </a:r>
            <a:r>
              <a:rPr lang="en-GB" sz="2000" b="1" dirty="0" smtClean="0"/>
              <a:t>available</a:t>
            </a:r>
          </a:p>
          <a:p>
            <a:pPr>
              <a:buFont typeface="Arial" panose="020B0604020202020204" pitchFamily="34" charset="0"/>
              <a:buChar char="•"/>
            </a:pPr>
            <a:r>
              <a:rPr lang="en-GB" sz="2000" b="1" dirty="0" smtClean="0"/>
              <a:t>This challenge </a:t>
            </a:r>
            <a:r>
              <a:rPr lang="en-GB" sz="2000" b="1" dirty="0"/>
              <a:t>could be overcome through close collaboration with key partners and stakeholders which hold this detailed level of information</a:t>
            </a:r>
            <a:r>
              <a:rPr lang="en-GB" sz="2000" b="1" dirty="0" smtClean="0"/>
              <a:t>.</a:t>
            </a:r>
          </a:p>
          <a:p>
            <a:pPr>
              <a:buFont typeface="Arial" panose="020B0604020202020204" pitchFamily="34" charset="0"/>
              <a:buChar char="•"/>
            </a:pPr>
            <a:r>
              <a:rPr lang="en-GB" sz="2000" b="1" dirty="0" smtClean="0"/>
              <a:t>Lack of data around consanguinity and congenital </a:t>
            </a:r>
            <a:r>
              <a:rPr lang="en-GB" sz="2000" b="1" dirty="0"/>
              <a:t>abnormalities</a:t>
            </a:r>
            <a:endParaRPr lang="en-GB" sz="2000" b="1" dirty="0" smtClean="0"/>
          </a:p>
          <a:p>
            <a:pPr marL="0" indent="0"/>
            <a:endParaRPr lang="en-GB" sz="2000" b="1"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19</a:t>
            </a:fld>
            <a:endParaRPr lang="en-US" dirty="0"/>
          </a:p>
        </p:txBody>
      </p:sp>
    </p:spTree>
    <p:extLst>
      <p:ext uri="{BB962C8B-B14F-4D97-AF65-F5344CB8AC3E}">
        <p14:creationId xmlns:p14="http://schemas.microsoft.com/office/powerpoint/2010/main" xmlns="" val="11822642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9307"/>
            <a:ext cx="8028000" cy="576064"/>
          </a:xfrm>
        </p:spPr>
        <p:txBody>
          <a:bodyPr>
            <a:normAutofit/>
          </a:bodyPr>
          <a:lstStyle/>
          <a:p>
            <a:r>
              <a:rPr lang="en-GB" sz="3200" b="1" dirty="0" smtClean="0"/>
              <a:t>Contents</a:t>
            </a:r>
            <a:endParaRPr lang="en-GB" sz="3200" b="1" dirty="0"/>
          </a:p>
        </p:txBody>
      </p:sp>
      <p:sp>
        <p:nvSpPr>
          <p:cNvPr id="3" name="Content Placeholder 2"/>
          <p:cNvSpPr>
            <a:spLocks noGrp="1"/>
          </p:cNvSpPr>
          <p:nvPr>
            <p:ph idx="1"/>
          </p:nvPr>
        </p:nvSpPr>
        <p:spPr>
          <a:xfrm>
            <a:off x="251520" y="548680"/>
            <a:ext cx="8568952" cy="5832648"/>
          </a:xfrm>
        </p:spPr>
        <p:txBody>
          <a:bodyPr/>
          <a:lstStyle/>
          <a:p>
            <a:r>
              <a:rPr lang="en-GB" dirty="0" smtClean="0"/>
              <a:t>Aims</a:t>
            </a:r>
            <a:r>
              <a:rPr lang="en-GB" u="sng" dirty="0"/>
              <a:t>	</a:t>
            </a:r>
            <a:r>
              <a:rPr lang="en-GB" u="sng" dirty="0" smtClean="0"/>
              <a:t>							</a:t>
            </a:r>
            <a:r>
              <a:rPr lang="en-GB" b="1" dirty="0" smtClean="0">
                <a:solidFill>
                  <a:srgbClr val="98002E"/>
                </a:solidFill>
              </a:rPr>
              <a:t>3</a:t>
            </a:r>
          </a:p>
          <a:p>
            <a:r>
              <a:rPr lang="en-GB" dirty="0" smtClean="0"/>
              <a:t>Definitions</a:t>
            </a:r>
            <a:r>
              <a:rPr lang="en-GB" u="sng" dirty="0" smtClean="0"/>
              <a:t>							</a:t>
            </a:r>
            <a:r>
              <a:rPr lang="en-GB" b="1" dirty="0">
                <a:solidFill>
                  <a:srgbClr val="98002E"/>
                </a:solidFill>
              </a:rPr>
              <a:t>4</a:t>
            </a:r>
            <a:r>
              <a:rPr lang="en-GB" dirty="0" smtClean="0"/>
              <a:t>	</a:t>
            </a:r>
          </a:p>
          <a:p>
            <a:r>
              <a:rPr lang="en-GB" dirty="0" smtClean="0"/>
              <a:t>Infant mortality in Yorkshire and the Humber</a:t>
            </a:r>
            <a:r>
              <a:rPr lang="en-GB" u="sng" dirty="0" smtClean="0"/>
              <a:t>				</a:t>
            </a:r>
            <a:r>
              <a:rPr lang="en-GB" b="1" dirty="0">
                <a:solidFill>
                  <a:srgbClr val="98002E"/>
                </a:solidFill>
              </a:rPr>
              <a:t>5</a:t>
            </a:r>
          </a:p>
          <a:p>
            <a:r>
              <a:rPr lang="en-GB" dirty="0" smtClean="0"/>
              <a:t>Risk factors contributing to infant mortality</a:t>
            </a:r>
            <a:r>
              <a:rPr lang="en-GB" u="sng" dirty="0" smtClean="0"/>
              <a:t>				</a:t>
            </a:r>
            <a:r>
              <a:rPr lang="en-GB" b="1" dirty="0">
                <a:solidFill>
                  <a:srgbClr val="98002E"/>
                </a:solidFill>
              </a:rPr>
              <a:t>10</a:t>
            </a:r>
          </a:p>
          <a:p>
            <a:r>
              <a:rPr lang="en-GB" dirty="0"/>
              <a:t>	</a:t>
            </a:r>
            <a:r>
              <a:rPr lang="en-GB" sz="1600" dirty="0" smtClean="0"/>
              <a:t>Low birth weight</a:t>
            </a:r>
            <a:r>
              <a:rPr lang="en-GB" sz="1600" u="sng" dirty="0" smtClean="0"/>
              <a:t>							</a:t>
            </a:r>
            <a:r>
              <a:rPr lang="en-GB" sz="1600" b="1" dirty="0">
                <a:solidFill>
                  <a:srgbClr val="98002E"/>
                </a:solidFill>
              </a:rPr>
              <a:t>11</a:t>
            </a:r>
          </a:p>
          <a:p>
            <a:r>
              <a:rPr lang="en-GB" sz="1600" dirty="0"/>
              <a:t>	S</a:t>
            </a:r>
            <a:r>
              <a:rPr lang="en-GB" sz="1600" dirty="0" smtClean="0"/>
              <a:t>moking at time of pregnancy</a:t>
            </a:r>
            <a:r>
              <a:rPr lang="en-GB" sz="1600" u="sng" dirty="0" smtClean="0"/>
              <a:t>					</a:t>
            </a:r>
            <a:r>
              <a:rPr lang="en-GB" sz="1600" b="1" dirty="0">
                <a:solidFill>
                  <a:srgbClr val="98002E"/>
                </a:solidFill>
              </a:rPr>
              <a:t>12</a:t>
            </a:r>
          </a:p>
          <a:p>
            <a:r>
              <a:rPr lang="en-GB" sz="1600" dirty="0"/>
              <a:t>	</a:t>
            </a:r>
            <a:r>
              <a:rPr lang="en-GB" sz="1600" dirty="0" smtClean="0"/>
              <a:t>Teenage pregnancy</a:t>
            </a:r>
            <a:r>
              <a:rPr lang="en-GB" sz="1600" u="sng" dirty="0" smtClean="0"/>
              <a:t>						</a:t>
            </a:r>
            <a:r>
              <a:rPr lang="en-GB" sz="1600" b="1" dirty="0">
                <a:solidFill>
                  <a:srgbClr val="98002E"/>
                </a:solidFill>
              </a:rPr>
              <a:t>13</a:t>
            </a:r>
          </a:p>
          <a:p>
            <a:r>
              <a:rPr lang="en-GB" sz="1600" dirty="0"/>
              <a:t>	</a:t>
            </a:r>
            <a:r>
              <a:rPr lang="en-GB" sz="1600" dirty="0" smtClean="0"/>
              <a:t>Breastfeeding initiation</a:t>
            </a:r>
            <a:r>
              <a:rPr lang="en-GB" sz="1600" u="sng" dirty="0" smtClean="0"/>
              <a:t>						</a:t>
            </a:r>
            <a:r>
              <a:rPr lang="en-GB" sz="1600" b="1" dirty="0">
                <a:solidFill>
                  <a:srgbClr val="98002E"/>
                </a:solidFill>
              </a:rPr>
              <a:t>14</a:t>
            </a:r>
          </a:p>
          <a:p>
            <a:r>
              <a:rPr lang="en-GB" sz="1600" dirty="0"/>
              <a:t>	</a:t>
            </a:r>
            <a:r>
              <a:rPr lang="en-GB" sz="1600" dirty="0" smtClean="0"/>
              <a:t>Deprivation </a:t>
            </a:r>
            <a:r>
              <a:rPr lang="en-GB" sz="1600" u="sng" dirty="0" smtClean="0"/>
              <a:t>				                         		</a:t>
            </a:r>
            <a:r>
              <a:rPr lang="en-GB" sz="1600" b="1" dirty="0">
                <a:solidFill>
                  <a:srgbClr val="98002E"/>
                </a:solidFill>
              </a:rPr>
              <a:t>15</a:t>
            </a:r>
          </a:p>
          <a:p>
            <a:r>
              <a:rPr lang="en-GB" sz="1600" dirty="0"/>
              <a:t>	</a:t>
            </a:r>
            <a:r>
              <a:rPr lang="en-GB" sz="1600" dirty="0" smtClean="0"/>
              <a:t>Maternal age	 </a:t>
            </a:r>
            <a:r>
              <a:rPr lang="en-GB" sz="1600" u="sng" dirty="0" smtClean="0"/>
              <a:t>				          		</a:t>
            </a:r>
            <a:r>
              <a:rPr lang="en-GB" sz="1600" b="1" dirty="0" smtClean="0">
                <a:solidFill>
                  <a:srgbClr val="98002E"/>
                </a:solidFill>
              </a:rPr>
              <a:t>16</a:t>
            </a:r>
            <a:endParaRPr lang="en-GB" sz="1600" b="1" dirty="0">
              <a:solidFill>
                <a:srgbClr val="98002E"/>
              </a:solidFill>
            </a:endParaRPr>
          </a:p>
          <a:p>
            <a:r>
              <a:rPr lang="en-GB" sz="1600" dirty="0"/>
              <a:t>	</a:t>
            </a:r>
            <a:r>
              <a:rPr lang="en-GB" sz="1600" dirty="0" smtClean="0"/>
              <a:t>Mothers </a:t>
            </a:r>
            <a:r>
              <a:rPr lang="en-GB" sz="1600" dirty="0"/>
              <a:t>country of birth </a:t>
            </a:r>
            <a:r>
              <a:rPr lang="en-GB" sz="1600" u="sng" dirty="0" smtClean="0"/>
              <a:t>						</a:t>
            </a:r>
            <a:r>
              <a:rPr lang="en-GB" sz="1600" b="1" dirty="0" smtClean="0">
                <a:solidFill>
                  <a:srgbClr val="98002E"/>
                </a:solidFill>
              </a:rPr>
              <a:t>17</a:t>
            </a:r>
            <a:endParaRPr lang="en-GB" sz="1600" b="1" dirty="0">
              <a:solidFill>
                <a:srgbClr val="98002E"/>
              </a:solidFill>
            </a:endParaRPr>
          </a:p>
          <a:p>
            <a:r>
              <a:rPr lang="en-GB" dirty="0" smtClean="0"/>
              <a:t>Conclusion</a:t>
            </a:r>
            <a:r>
              <a:rPr lang="en-GB" u="sng" dirty="0" smtClean="0"/>
              <a:t>							</a:t>
            </a:r>
            <a:r>
              <a:rPr lang="en-GB" b="1" dirty="0" smtClean="0">
                <a:solidFill>
                  <a:srgbClr val="98002E"/>
                </a:solidFill>
              </a:rPr>
              <a:t>18</a:t>
            </a:r>
            <a:endParaRPr lang="en-GB" b="1" dirty="0">
              <a:solidFill>
                <a:srgbClr val="98002E"/>
              </a:solidFill>
            </a:endParaRPr>
          </a:p>
          <a:p>
            <a:r>
              <a:rPr lang="en-GB" dirty="0" smtClean="0"/>
              <a:t>Limitations</a:t>
            </a:r>
            <a:r>
              <a:rPr lang="en-GB" u="sng" dirty="0" smtClean="0"/>
              <a:t>							</a:t>
            </a:r>
            <a:r>
              <a:rPr lang="en-GB" b="1" dirty="0" smtClean="0">
                <a:solidFill>
                  <a:srgbClr val="98002E"/>
                </a:solidFill>
              </a:rPr>
              <a:t>29</a:t>
            </a:r>
            <a:endParaRPr lang="en-GB" b="1" dirty="0">
              <a:solidFill>
                <a:srgbClr val="98002E"/>
              </a:solidFill>
            </a:endParaRPr>
          </a:p>
          <a:p>
            <a:r>
              <a:rPr lang="en-GB" dirty="0" smtClean="0"/>
              <a:t>Acknowledgements</a:t>
            </a:r>
            <a:r>
              <a:rPr lang="en-GB" u="sng" dirty="0" smtClean="0"/>
              <a:t>						</a:t>
            </a:r>
            <a:r>
              <a:rPr lang="en-GB" b="1" dirty="0" smtClean="0">
                <a:solidFill>
                  <a:srgbClr val="98002E"/>
                </a:solidFill>
              </a:rPr>
              <a:t>20</a:t>
            </a:r>
          </a:p>
          <a:p>
            <a:r>
              <a:rPr lang="en-GB" dirty="0" smtClean="0"/>
              <a:t>Appendices (Mortality rates by local authority over time)</a:t>
            </a:r>
            <a:r>
              <a:rPr lang="en-GB" u="sng" dirty="0"/>
              <a:t>	</a:t>
            </a:r>
            <a:r>
              <a:rPr lang="en-GB" u="sng" dirty="0" smtClean="0"/>
              <a:t>	</a:t>
            </a:r>
            <a:r>
              <a:rPr lang="en-GB" b="1" dirty="0" smtClean="0">
                <a:solidFill>
                  <a:srgbClr val="98002E"/>
                </a:solidFill>
              </a:rPr>
              <a:t>22</a:t>
            </a:r>
            <a:endParaRPr lang="en-GB" b="1" dirty="0">
              <a:solidFill>
                <a:srgbClr val="98002E"/>
              </a:solidFill>
            </a:endParaRPr>
          </a:p>
          <a:p>
            <a:endParaRPr lang="en-GB" b="1" dirty="0">
              <a:solidFill>
                <a:srgbClr val="98002E"/>
              </a:solidFill>
            </a:endParaRPr>
          </a:p>
          <a:p>
            <a:endParaRPr lang="en-GB" sz="2000" dirty="0" smtClean="0"/>
          </a:p>
          <a:p>
            <a:endParaRPr lang="en-GB" sz="2800" dirty="0" smtClean="0"/>
          </a:p>
          <a:p>
            <a:endParaRPr lang="en-GB" sz="2800" dirty="0" smtClean="0"/>
          </a:p>
        </p:txBody>
      </p:sp>
    </p:spTree>
    <p:extLst>
      <p:ext uri="{BB962C8B-B14F-4D97-AF65-F5344CB8AC3E}">
        <p14:creationId xmlns:p14="http://schemas.microsoft.com/office/powerpoint/2010/main" xmlns="" val="2124157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028000" cy="648072"/>
          </a:xfrm>
        </p:spPr>
        <p:txBody>
          <a:bodyPr>
            <a:normAutofit fontScale="90000"/>
          </a:bodyPr>
          <a:lstStyle/>
          <a:p>
            <a:r>
              <a:rPr lang="en-GB" sz="3600" dirty="0" smtClean="0"/>
              <a:t>Acknowledgements </a:t>
            </a:r>
            <a:r>
              <a:rPr lang="en-GB" sz="3600" dirty="0"/>
              <a:t/>
            </a:r>
            <a:br>
              <a:rPr lang="en-GB" sz="3600" dirty="0"/>
            </a:br>
            <a:r>
              <a:rPr lang="en-GB" sz="3600" dirty="0"/>
              <a:t/>
            </a:r>
            <a:br>
              <a:rPr lang="en-GB" sz="3600" dirty="0"/>
            </a:br>
            <a:r>
              <a:rPr lang="en-GB" sz="3600" dirty="0"/>
              <a:t/>
            </a:r>
            <a:br>
              <a:rPr lang="en-GB" sz="3600" dirty="0"/>
            </a:br>
            <a:r>
              <a:rPr lang="en-GB" sz="3600" dirty="0"/>
              <a:t/>
            </a:r>
            <a:br>
              <a:rPr lang="en-GB" sz="3600" dirty="0"/>
            </a:br>
            <a:r>
              <a:rPr lang="en-GB" sz="3600" dirty="0"/>
              <a:t/>
            </a:r>
            <a:br>
              <a:rPr lang="en-GB" sz="3600" dirty="0"/>
            </a:br>
            <a:r>
              <a:rPr lang="en-GB" sz="4400" dirty="0"/>
              <a:t/>
            </a:r>
            <a:br>
              <a:rPr lang="en-GB" sz="4400" dirty="0"/>
            </a:br>
            <a:r>
              <a:rPr lang="en-GB" sz="4400" dirty="0"/>
              <a:t/>
            </a:r>
            <a:br>
              <a:rPr lang="en-GB" sz="4400" dirty="0"/>
            </a:br>
            <a:r>
              <a:rPr lang="en-GB" sz="4400" dirty="0"/>
              <a:t/>
            </a:r>
            <a:br>
              <a:rPr lang="en-GB" sz="4400" dirty="0"/>
            </a:br>
            <a:r>
              <a:rPr lang="en-GB" sz="4400" dirty="0"/>
              <a:t/>
            </a:r>
            <a:br>
              <a:rPr lang="en-GB" sz="4400" dirty="0"/>
            </a:br>
            <a:r>
              <a:rPr lang="en-GB" dirty="0"/>
              <a:t/>
            </a:r>
            <a:br>
              <a:rPr lang="en-GB" dirty="0"/>
            </a:br>
            <a:r>
              <a:rPr lang="en-GB" dirty="0"/>
              <a:t/>
            </a:r>
            <a:br>
              <a:rPr lang="en-GB" dirty="0"/>
            </a:br>
            <a:endParaRPr lang="en-GB" dirty="0"/>
          </a:p>
        </p:txBody>
      </p:sp>
      <p:sp>
        <p:nvSpPr>
          <p:cNvPr id="3" name="Content Placeholder 2"/>
          <p:cNvSpPr>
            <a:spLocks noGrp="1"/>
          </p:cNvSpPr>
          <p:nvPr>
            <p:ph idx="1"/>
          </p:nvPr>
        </p:nvSpPr>
        <p:spPr>
          <a:xfrm>
            <a:off x="395536" y="764704"/>
            <a:ext cx="8028000" cy="5256584"/>
          </a:xfrm>
        </p:spPr>
        <p:txBody>
          <a:bodyPr/>
          <a:lstStyle/>
          <a:p>
            <a:pPr marL="0" indent="0"/>
            <a:endParaRPr lang="en-GB" dirty="0" smtClean="0"/>
          </a:p>
          <a:p>
            <a:pPr marL="0" indent="0">
              <a:lnSpc>
                <a:spcPct val="150000"/>
              </a:lnSpc>
            </a:pPr>
            <a:r>
              <a:rPr lang="en-GB" dirty="0" smtClean="0"/>
              <a:t>This report was prepared by the West Midlands Local Knowledge and Intelligence Service at Public Health England in collaboration with PHE </a:t>
            </a:r>
            <a:r>
              <a:rPr lang="en-GB" dirty="0"/>
              <a:t>West Midlands; </a:t>
            </a:r>
            <a:r>
              <a:rPr lang="en-GB" dirty="0" smtClean="0"/>
              <a:t>the West Midlands </a:t>
            </a:r>
            <a:r>
              <a:rPr lang="en-GB" dirty="0"/>
              <a:t>Perinatal and Infant Mortality Task Force and </a:t>
            </a:r>
            <a:r>
              <a:rPr lang="en-GB" dirty="0" smtClean="0"/>
              <a:t>the West Midlands </a:t>
            </a:r>
            <a:r>
              <a:rPr lang="en-GB" dirty="0"/>
              <a:t>Association of Directors of Public Health’s Best Start in Life </a:t>
            </a:r>
            <a:r>
              <a:rPr lang="en-GB" dirty="0" smtClean="0"/>
              <a:t>Network</a:t>
            </a:r>
            <a:endParaRPr lang="en-GB" dirty="0"/>
          </a:p>
          <a:p>
            <a:pPr marL="0" indent="0">
              <a:lnSpc>
                <a:spcPct val="150000"/>
              </a:lnSpc>
            </a:pPr>
            <a:r>
              <a:rPr lang="en-GB" dirty="0" smtClean="0"/>
              <a:t>You </a:t>
            </a:r>
            <a:r>
              <a:rPr lang="en-GB" dirty="0"/>
              <a:t>may re-use this information (excluding logos) free of charge in any format or medium, under the terms of the Open Government Licence </a:t>
            </a:r>
            <a:r>
              <a:rPr lang="en-GB" sz="2000" dirty="0" smtClean="0"/>
              <a:t>v2.0</a:t>
            </a:r>
          </a:p>
        </p:txBody>
      </p:sp>
      <p:sp>
        <p:nvSpPr>
          <p:cNvPr id="4" name="Slide Number Placeholder 3"/>
          <p:cNvSpPr>
            <a:spLocks noGrp="1"/>
          </p:cNvSpPr>
          <p:nvPr>
            <p:ph type="sldNum" sz="quarter" idx="10"/>
          </p:nvPr>
        </p:nvSpPr>
        <p:spPr/>
        <p:txBody>
          <a:bodyPr/>
          <a:lstStyle/>
          <a:p>
            <a:pPr marL="531813">
              <a:defRPr/>
            </a:pPr>
            <a:r>
              <a:rPr lang="en-US" dirty="0" smtClean="0"/>
              <a:t>  </a:t>
            </a:r>
            <a:fld id="{2565FA6D-D4C8-4C4C-AC4B-3269734D34D8}" type="slidenum">
              <a:rPr lang="en-US" smtClean="0"/>
              <a:pPr marL="531813">
                <a:defRPr/>
              </a:pPr>
              <a:t>20</a:t>
            </a:fld>
            <a:endParaRPr lang="en-US" dirty="0"/>
          </a:p>
        </p:txBody>
      </p:sp>
    </p:spTree>
    <p:extLst>
      <p:ext uri="{BB962C8B-B14F-4D97-AF65-F5344CB8AC3E}">
        <p14:creationId xmlns:p14="http://schemas.microsoft.com/office/powerpoint/2010/main" xmlns="" val="11453101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3284984"/>
            <a:ext cx="7633648" cy="1724503"/>
          </a:xfrm>
        </p:spPr>
        <p:txBody>
          <a:bodyPr/>
          <a:lstStyle/>
          <a:p>
            <a:r>
              <a:rPr lang="en-GB" sz="1800" b="1" dirty="0" smtClean="0"/>
              <a:t>For further details or access to the data please contact:</a:t>
            </a:r>
            <a:br>
              <a:rPr lang="en-GB" sz="1800" b="1" dirty="0" smtClean="0"/>
            </a:br>
            <a:r>
              <a:rPr lang="en-GB" sz="1800" b="1" dirty="0" smtClean="0"/>
              <a:t/>
            </a:r>
            <a:br>
              <a:rPr lang="en-GB" sz="1800" b="1" dirty="0" smtClean="0"/>
            </a:br>
            <a:r>
              <a:rPr lang="en-GB" sz="1800" u="sng" dirty="0" smtClean="0"/>
              <a:t>Barbara.Coyle@phe.gov.uk </a:t>
            </a:r>
            <a:endParaRPr lang="en-GB" sz="1800" b="1" u="sng" dirty="0"/>
          </a:p>
        </p:txBody>
      </p:sp>
    </p:spTree>
    <p:extLst>
      <p:ext uri="{BB962C8B-B14F-4D97-AF65-F5344CB8AC3E}">
        <p14:creationId xmlns:p14="http://schemas.microsoft.com/office/powerpoint/2010/main" xmlns="" val="35492826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568952" cy="648072"/>
          </a:xfrm>
        </p:spPr>
        <p:txBody>
          <a:bodyPr>
            <a:normAutofit/>
          </a:bodyPr>
          <a:lstStyle/>
          <a:p>
            <a:r>
              <a:rPr lang="en-GB" sz="3200" dirty="0" smtClean="0"/>
              <a:t>Appendix 1 – Infant mortality by local authority (1)</a:t>
            </a:r>
            <a:endParaRPr lang="en-GB" sz="3200"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22</a:t>
            </a:fld>
            <a:endParaRPr lang="en-US" dirty="0"/>
          </a:p>
        </p:txBody>
      </p:sp>
      <p:sp>
        <p:nvSpPr>
          <p:cNvPr id="5" name="Footer Placeholder 4"/>
          <p:cNvSpPr>
            <a:spLocks noGrp="1"/>
          </p:cNvSpPr>
          <p:nvPr>
            <p:ph type="ftr" sz="quarter" idx="11"/>
          </p:nvPr>
        </p:nvSpPr>
        <p:spPr/>
        <p:txBody>
          <a:bodyPr/>
          <a:lstStyle/>
          <a:p>
            <a:pPr>
              <a:defRPr/>
            </a:pPr>
            <a:r>
              <a:rPr lang="en-US" smtClean="0"/>
              <a:t>Presentation title - edit in Header and Footer</a:t>
            </a:r>
            <a:endParaRPr lang="en-US"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795" y="1412776"/>
            <a:ext cx="9051709" cy="41044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001577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028000" cy="648072"/>
          </a:xfrm>
        </p:spPr>
        <p:txBody>
          <a:bodyPr>
            <a:normAutofit/>
          </a:bodyPr>
          <a:lstStyle/>
          <a:p>
            <a:r>
              <a:rPr lang="en-GB" dirty="0" smtClean="0"/>
              <a:t>Infant </a:t>
            </a:r>
            <a:r>
              <a:rPr lang="en-GB" dirty="0"/>
              <a:t>mortality by local </a:t>
            </a:r>
            <a:r>
              <a:rPr lang="en-GB" dirty="0" smtClean="0"/>
              <a:t>authority (2)</a:t>
            </a:r>
            <a:endParaRPr lang="en-GB"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23</a:t>
            </a:fld>
            <a:endParaRPr lang="en-US" dirty="0"/>
          </a:p>
        </p:txBody>
      </p:sp>
      <p:sp>
        <p:nvSpPr>
          <p:cNvPr id="5" name="Footer Placeholder 4"/>
          <p:cNvSpPr>
            <a:spLocks noGrp="1"/>
          </p:cNvSpPr>
          <p:nvPr>
            <p:ph type="ftr" sz="quarter" idx="11"/>
          </p:nvPr>
        </p:nvSpPr>
        <p:spPr/>
        <p:txBody>
          <a:bodyPr/>
          <a:lstStyle/>
          <a:p>
            <a:pPr>
              <a:defRPr/>
            </a:pPr>
            <a:r>
              <a:rPr lang="en-US" smtClean="0"/>
              <a:t>Presentation title - edit in Header and Footer</a:t>
            </a:r>
            <a:endParaRPr lang="en-US" dirty="0"/>
          </a:p>
        </p:txBody>
      </p:sp>
      <p:pic>
        <p:nvPicPr>
          <p:cNvPr id="7"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87252" y="1484784"/>
            <a:ext cx="8964819" cy="41622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32754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332656"/>
            <a:ext cx="8028000" cy="648072"/>
          </a:xfrm>
        </p:spPr>
        <p:txBody>
          <a:bodyPr/>
          <a:lstStyle/>
          <a:p>
            <a:r>
              <a:rPr lang="en-GB" dirty="0"/>
              <a:t>Infant mortality by local </a:t>
            </a:r>
            <a:r>
              <a:rPr lang="en-GB" dirty="0" smtClean="0"/>
              <a:t>authority (3)</a:t>
            </a:r>
            <a:endParaRPr lang="en-GB"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24</a:t>
            </a:fld>
            <a:endParaRPr lang="en-US" dirty="0"/>
          </a:p>
        </p:txBody>
      </p:sp>
      <p:sp>
        <p:nvSpPr>
          <p:cNvPr id="5" name="Footer Placeholder 4"/>
          <p:cNvSpPr>
            <a:spLocks noGrp="1"/>
          </p:cNvSpPr>
          <p:nvPr>
            <p:ph type="ftr" sz="quarter" idx="11"/>
          </p:nvPr>
        </p:nvSpPr>
        <p:spPr/>
        <p:txBody>
          <a:bodyPr/>
          <a:lstStyle/>
          <a:p>
            <a:pPr>
              <a:defRPr/>
            </a:pPr>
            <a:r>
              <a:rPr lang="en-US" smtClean="0"/>
              <a:t>Presentation title - edit in Header and Footer</a:t>
            </a:r>
            <a:endParaRPr lang="en-US" dirty="0"/>
          </a:p>
        </p:txBody>
      </p:sp>
      <p:pic>
        <p:nvPicPr>
          <p:cNvPr id="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51461" y="1412875"/>
            <a:ext cx="6841078" cy="4740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61772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Appendix 2: Still births by local authority (1)</a:t>
            </a:r>
            <a:endParaRPr lang="en-GB"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25</a:t>
            </a:fld>
            <a:endParaRPr lang="en-US" dirty="0"/>
          </a:p>
        </p:txBody>
      </p:sp>
      <p:sp>
        <p:nvSpPr>
          <p:cNvPr id="5" name="Footer Placeholder 4"/>
          <p:cNvSpPr>
            <a:spLocks noGrp="1"/>
          </p:cNvSpPr>
          <p:nvPr>
            <p:ph type="ftr" sz="quarter" idx="11"/>
          </p:nvPr>
        </p:nvSpPr>
        <p:spPr/>
        <p:txBody>
          <a:bodyPr/>
          <a:lstStyle/>
          <a:p>
            <a:pPr>
              <a:defRPr/>
            </a:pPr>
            <a:r>
              <a:rPr lang="en-US" smtClean="0"/>
              <a:t>Presentation title - edit in Header and Footer</a:t>
            </a:r>
            <a:endParaRPr lang="en-US" dirty="0"/>
          </a:p>
        </p:txBody>
      </p:sp>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0903" y="1588226"/>
            <a:ext cx="8823585" cy="4001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437633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Still births by local </a:t>
            </a:r>
            <a:r>
              <a:rPr lang="en-GB" dirty="0" smtClean="0"/>
              <a:t>authority (2)</a:t>
            </a:r>
            <a:endParaRPr lang="en-GB"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26</a:t>
            </a:fld>
            <a:endParaRPr lang="en-US" dirty="0"/>
          </a:p>
        </p:txBody>
      </p:sp>
      <p:sp>
        <p:nvSpPr>
          <p:cNvPr id="5" name="Footer Placeholder 4"/>
          <p:cNvSpPr>
            <a:spLocks noGrp="1"/>
          </p:cNvSpPr>
          <p:nvPr>
            <p:ph type="ftr" sz="quarter" idx="11"/>
          </p:nvPr>
        </p:nvSpPr>
        <p:spPr/>
        <p:txBody>
          <a:bodyPr/>
          <a:lstStyle/>
          <a:p>
            <a:pPr>
              <a:defRPr/>
            </a:pPr>
            <a:r>
              <a:rPr lang="en-US" smtClean="0"/>
              <a:t>Presentation title - edit in Header and Footer</a:t>
            </a:r>
            <a:endParaRPr lang="en-US" dirty="0"/>
          </a:p>
        </p:txBody>
      </p:sp>
      <p:pic>
        <p:nvPicPr>
          <p:cNvPr id="7170"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2346" y="1772816"/>
            <a:ext cx="8685275" cy="40324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432902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Still births by local </a:t>
            </a:r>
            <a:r>
              <a:rPr lang="en-GB" dirty="0" smtClean="0"/>
              <a:t>authority (3)</a:t>
            </a:r>
            <a:endParaRPr lang="en-GB"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27</a:t>
            </a:fld>
            <a:endParaRPr lang="en-US" dirty="0"/>
          </a:p>
        </p:txBody>
      </p:sp>
      <p:sp>
        <p:nvSpPr>
          <p:cNvPr id="5" name="Footer Placeholder 4"/>
          <p:cNvSpPr>
            <a:spLocks noGrp="1"/>
          </p:cNvSpPr>
          <p:nvPr>
            <p:ph type="ftr" sz="quarter" idx="11"/>
          </p:nvPr>
        </p:nvSpPr>
        <p:spPr/>
        <p:txBody>
          <a:bodyPr/>
          <a:lstStyle/>
          <a:p>
            <a:pPr>
              <a:defRPr/>
            </a:pPr>
            <a:r>
              <a:rPr lang="en-US" smtClean="0"/>
              <a:t>Presentation title - edit in Header and Footer</a:t>
            </a:r>
            <a:endParaRPr lang="en-US"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51461" y="1412875"/>
            <a:ext cx="6841078" cy="4740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855341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8712968" cy="648072"/>
          </a:xfrm>
        </p:spPr>
        <p:txBody>
          <a:bodyPr>
            <a:normAutofit/>
          </a:bodyPr>
          <a:lstStyle/>
          <a:p>
            <a:r>
              <a:rPr lang="en-GB" sz="3200" dirty="0" smtClean="0"/>
              <a:t>Appendix 3: Perinatal </a:t>
            </a:r>
            <a:r>
              <a:rPr lang="en-GB" sz="3200" dirty="0"/>
              <a:t>deaths by local </a:t>
            </a:r>
            <a:r>
              <a:rPr lang="en-GB" sz="3200" dirty="0" smtClean="0"/>
              <a:t>authority (1)</a:t>
            </a:r>
            <a:endParaRPr lang="en-GB" sz="3200"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28</a:t>
            </a:fld>
            <a:endParaRPr lang="en-US" dirty="0"/>
          </a:p>
        </p:txBody>
      </p:sp>
      <p:sp>
        <p:nvSpPr>
          <p:cNvPr id="5" name="Footer Placeholder 4"/>
          <p:cNvSpPr>
            <a:spLocks noGrp="1"/>
          </p:cNvSpPr>
          <p:nvPr>
            <p:ph type="ftr" sz="quarter" idx="11"/>
          </p:nvPr>
        </p:nvSpPr>
        <p:spPr/>
        <p:txBody>
          <a:bodyPr/>
          <a:lstStyle/>
          <a:p>
            <a:pPr>
              <a:defRPr/>
            </a:pPr>
            <a:r>
              <a:rPr lang="en-US" smtClean="0"/>
              <a:t>Presentation title - edit in Header and Footer</a:t>
            </a:r>
            <a:endParaRPr lang="en-US" dirty="0"/>
          </a:p>
        </p:txBody>
      </p:sp>
      <p:pic>
        <p:nvPicPr>
          <p:cNvPr id="2051" name="Picture 3"/>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7213" y="1968719"/>
            <a:ext cx="8029575" cy="36285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019217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8028000" cy="648072"/>
          </a:xfrm>
        </p:spPr>
        <p:txBody>
          <a:bodyPr>
            <a:normAutofit/>
          </a:bodyPr>
          <a:lstStyle/>
          <a:p>
            <a:r>
              <a:rPr lang="en-GB" dirty="0" smtClean="0"/>
              <a:t>Perinatal deaths by local authority (2)</a:t>
            </a:r>
            <a:endParaRPr lang="en-GB"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29</a:t>
            </a:fld>
            <a:endParaRPr lang="en-US" dirty="0"/>
          </a:p>
        </p:txBody>
      </p:sp>
      <p:sp>
        <p:nvSpPr>
          <p:cNvPr id="5" name="Footer Placeholder 4"/>
          <p:cNvSpPr>
            <a:spLocks noGrp="1"/>
          </p:cNvSpPr>
          <p:nvPr>
            <p:ph type="ftr" sz="quarter" idx="11"/>
          </p:nvPr>
        </p:nvSpPr>
        <p:spPr/>
        <p:txBody>
          <a:bodyPr/>
          <a:lstStyle/>
          <a:p>
            <a:pPr>
              <a:defRPr/>
            </a:pPr>
            <a:r>
              <a:rPr lang="en-US" smtClean="0"/>
              <a:t>Presentation title - edit in Header and Footer</a:t>
            </a:r>
            <a:endParaRPr lang="en-US" dirty="0"/>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7213" y="1919004"/>
            <a:ext cx="8029575" cy="37280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64164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6969655" y="4437112"/>
            <a:ext cx="1957908" cy="1831032"/>
          </a:xfrm>
          <a:prstGeom prst="ellipse">
            <a:avLst/>
          </a:prstGeom>
          <a:noFill/>
          <a:ln>
            <a:solidFill>
              <a:srgbClr val="00AE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551409" y="332656"/>
            <a:ext cx="8028000" cy="648072"/>
          </a:xfrm>
        </p:spPr>
        <p:txBody>
          <a:bodyPr>
            <a:normAutofit/>
          </a:bodyPr>
          <a:lstStyle/>
          <a:p>
            <a:r>
              <a:rPr lang="en-GB" sz="3200" b="1" dirty="0" smtClean="0"/>
              <a:t>Aims</a:t>
            </a:r>
            <a:endParaRPr lang="en-GB" sz="3200" b="1" dirty="0"/>
          </a:p>
        </p:txBody>
      </p:sp>
      <p:sp>
        <p:nvSpPr>
          <p:cNvPr id="3" name="Content Placeholder 2"/>
          <p:cNvSpPr>
            <a:spLocks noGrp="1"/>
          </p:cNvSpPr>
          <p:nvPr>
            <p:ph idx="1"/>
          </p:nvPr>
        </p:nvSpPr>
        <p:spPr>
          <a:xfrm>
            <a:off x="467544" y="1052736"/>
            <a:ext cx="6408712" cy="5112568"/>
          </a:xfrm>
        </p:spPr>
        <p:txBody>
          <a:bodyPr/>
          <a:lstStyle/>
          <a:p>
            <a:r>
              <a:rPr lang="en-GB" b="1" dirty="0" smtClean="0"/>
              <a:t>The purpose of this report is to:</a:t>
            </a:r>
          </a:p>
          <a:p>
            <a:pPr>
              <a:buFont typeface="Arial" panose="020B0604020202020204" pitchFamily="34" charset="0"/>
              <a:buChar char="•"/>
            </a:pPr>
            <a:r>
              <a:rPr lang="en-GB" sz="2000" dirty="0" smtClean="0"/>
              <a:t>Provide a snapshot of infant and perinatal mortality in the Yorkshire &amp; the Humber</a:t>
            </a:r>
            <a:endParaRPr lang="en-GB" sz="2000" dirty="0"/>
          </a:p>
          <a:p>
            <a:pPr marL="285750" indent="-285750">
              <a:buFont typeface="Arial" panose="020B0604020202020204" pitchFamily="34" charset="0"/>
              <a:buChar char="•"/>
            </a:pPr>
            <a:r>
              <a:rPr lang="en-GB" sz="2000" dirty="0" smtClean="0"/>
              <a:t>Present a descriptive analysis of the risk factors and health inequalities which may impact on infant and perinatal mortality</a:t>
            </a:r>
            <a:endParaRPr lang="en-GB" sz="2000" dirty="0"/>
          </a:p>
          <a:p>
            <a:pPr marL="285750" indent="-285750">
              <a:buFont typeface="Arial" panose="020B0604020202020204" pitchFamily="34" charset="0"/>
              <a:buChar char="•"/>
            </a:pPr>
            <a:r>
              <a:rPr lang="en-GB" sz="2000" dirty="0" smtClean="0"/>
              <a:t>Offer an impetus for further detailed analysis in individual local authority areas</a:t>
            </a:r>
          </a:p>
          <a:p>
            <a:pPr marL="285750" indent="-285750">
              <a:buFont typeface="Arial" panose="020B0604020202020204" pitchFamily="34" charset="0"/>
              <a:buChar char="•"/>
            </a:pPr>
            <a:r>
              <a:rPr lang="en-GB" sz="2000" dirty="0" smtClean="0"/>
              <a:t>This report is intended for those working in:</a:t>
            </a:r>
          </a:p>
          <a:p>
            <a:pPr marL="568325" lvl="3" indent="-285750"/>
            <a:r>
              <a:rPr lang="en-GB" sz="1800" dirty="0" smtClean="0"/>
              <a:t>local authorities</a:t>
            </a:r>
          </a:p>
          <a:p>
            <a:pPr marL="568325" lvl="3" indent="-285750"/>
            <a:r>
              <a:rPr lang="en-GB" sz="1800" dirty="0" smtClean="0"/>
              <a:t>the NHS</a:t>
            </a:r>
          </a:p>
          <a:p>
            <a:pPr marL="568325" lvl="3" indent="-285750"/>
            <a:r>
              <a:rPr lang="en-GB" sz="1800" dirty="0" smtClean="0"/>
              <a:t>voluntary </a:t>
            </a:r>
            <a:r>
              <a:rPr lang="en-GB" sz="1800" dirty="0"/>
              <a:t>sector fields.</a:t>
            </a:r>
          </a:p>
          <a:p>
            <a:pPr marL="285750" indent="-285750">
              <a:buFont typeface="Arial" panose="020B0604020202020204" pitchFamily="34" charset="0"/>
              <a:buChar char="•"/>
            </a:pPr>
            <a:endParaRPr lang="en-GB" sz="2000"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3</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154852" y="535850"/>
            <a:ext cx="1548172" cy="1548172"/>
          </a:xfrm>
          <a:prstGeom prst="rect">
            <a:avLst/>
          </a:prstGeom>
          <a:noFill/>
          <a:ln>
            <a:noFill/>
          </a:ln>
        </p:spPr>
      </p:pic>
      <p:sp>
        <p:nvSpPr>
          <p:cNvPr id="12" name="Oval 11"/>
          <p:cNvSpPr/>
          <p:nvPr/>
        </p:nvSpPr>
        <p:spPr>
          <a:xfrm>
            <a:off x="6965041" y="394420"/>
            <a:ext cx="1927795" cy="1831032"/>
          </a:xfrm>
          <a:prstGeom prst="ellipse">
            <a:avLst/>
          </a:prstGeom>
          <a:noFill/>
          <a:ln>
            <a:solidFill>
              <a:srgbClr val="00AE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236296" y="4640315"/>
            <a:ext cx="1424626" cy="1424626"/>
          </a:xfrm>
          <a:prstGeom prst="rect">
            <a:avLst/>
          </a:prstGeom>
          <a:noFill/>
          <a:ln>
            <a:noFill/>
          </a:ln>
        </p:spPr>
      </p:pic>
    </p:spTree>
    <p:extLst>
      <p:ext uri="{BB962C8B-B14F-4D97-AF65-F5344CB8AC3E}">
        <p14:creationId xmlns:p14="http://schemas.microsoft.com/office/powerpoint/2010/main" xmlns="" val="37098029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Perinatal deaths by local </a:t>
            </a:r>
            <a:r>
              <a:rPr lang="en-GB" dirty="0" smtClean="0"/>
              <a:t>authority (3)</a:t>
            </a:r>
            <a:endParaRPr lang="en-GB"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30</a:t>
            </a:fld>
            <a:endParaRPr lang="en-US" dirty="0"/>
          </a:p>
        </p:txBody>
      </p:sp>
      <p:sp>
        <p:nvSpPr>
          <p:cNvPr id="5" name="Footer Placeholder 4"/>
          <p:cNvSpPr>
            <a:spLocks noGrp="1"/>
          </p:cNvSpPr>
          <p:nvPr>
            <p:ph type="ftr" sz="quarter" idx="11"/>
          </p:nvPr>
        </p:nvSpPr>
        <p:spPr/>
        <p:txBody>
          <a:bodyPr/>
          <a:lstStyle/>
          <a:p>
            <a:pPr>
              <a:defRPr/>
            </a:pPr>
            <a:r>
              <a:rPr lang="en-US" smtClean="0"/>
              <a:t>Presentation title - edit in Header and Footer</a:t>
            </a:r>
            <a:endParaRPr lang="en-US" dirty="0"/>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51461" y="1412875"/>
            <a:ext cx="6841078" cy="4740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554841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48680"/>
            <a:ext cx="8257770" cy="648072"/>
          </a:xfrm>
        </p:spPr>
        <p:txBody>
          <a:bodyPr>
            <a:noAutofit/>
          </a:bodyPr>
          <a:lstStyle/>
          <a:p>
            <a:r>
              <a:rPr lang="en-GB" sz="2800" dirty="0" smtClean="0"/>
              <a:t>Appendix 4: Neonatal death rates by local authority (1)</a:t>
            </a:r>
            <a:endParaRPr lang="en-GB" sz="2800"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31</a:t>
            </a:fld>
            <a:endParaRPr lang="en-US" dirty="0"/>
          </a:p>
        </p:txBody>
      </p:sp>
      <p:sp>
        <p:nvSpPr>
          <p:cNvPr id="5" name="Footer Placeholder 4"/>
          <p:cNvSpPr>
            <a:spLocks noGrp="1"/>
          </p:cNvSpPr>
          <p:nvPr>
            <p:ph type="ftr" sz="quarter" idx="11"/>
          </p:nvPr>
        </p:nvSpPr>
        <p:spPr/>
        <p:txBody>
          <a:bodyPr/>
          <a:lstStyle/>
          <a:p>
            <a:pPr>
              <a:defRPr/>
            </a:pPr>
            <a:r>
              <a:rPr lang="en-US" smtClean="0"/>
              <a:t>Presentation title - edit in Header and Footer</a:t>
            </a:r>
            <a:endParaRPr lang="en-US" dirty="0"/>
          </a:p>
        </p:txBody>
      </p:sp>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7213" y="1968719"/>
            <a:ext cx="8029575" cy="36285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94215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Neonatal death rates by local </a:t>
            </a:r>
            <a:r>
              <a:rPr lang="en-GB" dirty="0" smtClean="0"/>
              <a:t>authority (2)</a:t>
            </a:r>
            <a:endParaRPr lang="en-GB"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32</a:t>
            </a:fld>
            <a:endParaRPr lang="en-US" dirty="0"/>
          </a:p>
        </p:txBody>
      </p:sp>
      <p:sp>
        <p:nvSpPr>
          <p:cNvPr id="5" name="Footer Placeholder 4"/>
          <p:cNvSpPr>
            <a:spLocks noGrp="1"/>
          </p:cNvSpPr>
          <p:nvPr>
            <p:ph type="ftr" sz="quarter" idx="11"/>
          </p:nvPr>
        </p:nvSpPr>
        <p:spPr/>
        <p:txBody>
          <a:bodyPr/>
          <a:lstStyle/>
          <a:p>
            <a:pPr>
              <a:defRPr/>
            </a:pPr>
            <a:r>
              <a:rPr lang="en-US" smtClean="0"/>
              <a:t>Presentation title - edit in Header and Footer</a:t>
            </a:r>
            <a:endParaRPr lang="en-US" dirty="0"/>
          </a:p>
        </p:txBody>
      </p:sp>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7213" y="1919004"/>
            <a:ext cx="8029575" cy="37280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598042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Neonatal death rates by local </a:t>
            </a:r>
            <a:r>
              <a:rPr lang="en-GB" dirty="0" smtClean="0"/>
              <a:t>authority (3)</a:t>
            </a:r>
            <a:endParaRPr lang="en-GB"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33</a:t>
            </a:fld>
            <a:endParaRPr lang="en-US" dirty="0"/>
          </a:p>
        </p:txBody>
      </p:sp>
      <p:sp>
        <p:nvSpPr>
          <p:cNvPr id="5" name="Footer Placeholder 4"/>
          <p:cNvSpPr>
            <a:spLocks noGrp="1"/>
          </p:cNvSpPr>
          <p:nvPr>
            <p:ph type="ftr" sz="quarter" idx="11"/>
          </p:nvPr>
        </p:nvSpPr>
        <p:spPr/>
        <p:txBody>
          <a:bodyPr/>
          <a:lstStyle/>
          <a:p>
            <a:pPr>
              <a:defRPr/>
            </a:pPr>
            <a:r>
              <a:rPr lang="en-US" smtClean="0"/>
              <a:t>Presentation title - edit in Header and Footer</a:t>
            </a:r>
            <a:endParaRPr lang="en-US" dirty="0"/>
          </a:p>
        </p:txBody>
      </p:sp>
      <p:pic>
        <p:nvPicPr>
          <p:cNvPr id="7170"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51461" y="1412875"/>
            <a:ext cx="6841078" cy="4740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22416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409" y="332656"/>
            <a:ext cx="8028000" cy="648072"/>
          </a:xfrm>
        </p:spPr>
        <p:txBody>
          <a:bodyPr>
            <a:normAutofit/>
          </a:bodyPr>
          <a:lstStyle/>
          <a:p>
            <a:r>
              <a:rPr lang="en-GB" sz="3200" b="1" dirty="0" smtClean="0"/>
              <a:t>Definitions</a:t>
            </a:r>
            <a:endParaRPr lang="en-GB" sz="3200" b="1"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4</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xmlns="" val="2072392909"/>
              </p:ext>
            </p:extLst>
          </p:nvPr>
        </p:nvGraphicFramePr>
        <p:xfrm>
          <a:off x="683568" y="1124744"/>
          <a:ext cx="7488832" cy="4536504"/>
        </p:xfrm>
        <a:graphic>
          <a:graphicData uri="http://schemas.openxmlformats.org/drawingml/2006/table">
            <a:tbl>
              <a:tblPr firstRow="1" firstCol="1" bandRow="1">
                <a:tableStyleId>{5C22544A-7EE6-4342-B048-85BDC9FD1C3A}</a:tableStyleId>
              </a:tblPr>
              <a:tblGrid>
                <a:gridCol w="1296144"/>
                <a:gridCol w="6192688"/>
              </a:tblGrid>
              <a:tr h="956068">
                <a:tc>
                  <a:txBody>
                    <a:bodyPr/>
                    <a:lstStyle/>
                    <a:p>
                      <a:pPr marR="504190" algn="l">
                        <a:lnSpc>
                          <a:spcPts val="1600"/>
                        </a:lnSpc>
                        <a:spcAft>
                          <a:spcPts val="0"/>
                        </a:spcAft>
                      </a:pPr>
                      <a:endParaRPr lang="en-GB" sz="1200" dirty="0" smtClean="0">
                        <a:effectLst/>
                      </a:endParaRPr>
                    </a:p>
                    <a:p>
                      <a:pPr marR="504190" algn="l">
                        <a:lnSpc>
                          <a:spcPts val="1600"/>
                        </a:lnSpc>
                        <a:spcAft>
                          <a:spcPts val="0"/>
                        </a:spcAft>
                      </a:pPr>
                      <a:endParaRPr lang="en-GB" sz="1200" dirty="0" smtClean="0">
                        <a:effectLst/>
                      </a:endParaRPr>
                    </a:p>
                    <a:p>
                      <a:pPr marR="504190" algn="l">
                        <a:lnSpc>
                          <a:spcPts val="1600"/>
                        </a:lnSpc>
                        <a:spcAft>
                          <a:spcPts val="0"/>
                        </a:spcAft>
                      </a:pPr>
                      <a:r>
                        <a:rPr lang="en-GB" sz="1200" dirty="0" smtClean="0">
                          <a:effectLst/>
                        </a:rPr>
                        <a:t>Stillbirth</a:t>
                      </a:r>
                      <a:endParaRPr lang="en-GB" sz="1200" dirty="0">
                        <a:effectLst/>
                        <a:latin typeface="Arial"/>
                        <a:ea typeface="Times New Roman"/>
                        <a:cs typeface="Times New Roman"/>
                      </a:endParaRPr>
                    </a:p>
                  </a:txBody>
                  <a:tcPr marL="68580" marR="68580" marT="0" marB="0">
                    <a:solidFill>
                      <a:srgbClr val="00AE9E"/>
                    </a:solidFill>
                  </a:tcPr>
                </a:tc>
                <a:tc>
                  <a:txBody>
                    <a:bodyPr/>
                    <a:lstStyle/>
                    <a:p>
                      <a:pPr marR="504190" algn="ctr">
                        <a:lnSpc>
                          <a:spcPts val="1600"/>
                        </a:lnSpc>
                        <a:spcAft>
                          <a:spcPts val="0"/>
                        </a:spcAft>
                      </a:pPr>
                      <a:endParaRPr lang="en-GB" sz="1200" b="0" dirty="0" smtClean="0">
                        <a:solidFill>
                          <a:schemeClr val="tx1"/>
                        </a:solidFill>
                        <a:effectLst/>
                      </a:endParaRPr>
                    </a:p>
                    <a:p>
                      <a:pPr marR="504190" algn="ctr">
                        <a:lnSpc>
                          <a:spcPts val="1600"/>
                        </a:lnSpc>
                        <a:spcAft>
                          <a:spcPts val="0"/>
                        </a:spcAft>
                      </a:pPr>
                      <a:r>
                        <a:rPr lang="en-GB" sz="1200" b="0" dirty="0" smtClean="0">
                          <a:solidFill>
                            <a:schemeClr val="tx1"/>
                          </a:solidFill>
                          <a:effectLst/>
                        </a:rPr>
                        <a:t>A </a:t>
                      </a:r>
                      <a:r>
                        <a:rPr lang="en-GB" sz="1200" b="0" dirty="0">
                          <a:solidFill>
                            <a:schemeClr val="tx1"/>
                          </a:solidFill>
                          <a:effectLst/>
                        </a:rPr>
                        <a:t>baby delivered at or after 24 weeks of gestational age showing no signs of life, irrespective of when the death occurred. The stillbirth rate is calculated per 1,000 total births (both live and stillbirths)</a:t>
                      </a:r>
                      <a:endParaRPr lang="en-GB" sz="1200" b="0" dirty="0">
                        <a:solidFill>
                          <a:schemeClr val="tx1"/>
                        </a:solidFill>
                        <a:effectLst/>
                        <a:latin typeface="Arial"/>
                        <a:ea typeface="Times New Roman"/>
                        <a:cs typeface="Times New Roman"/>
                      </a:endParaRPr>
                    </a:p>
                  </a:txBody>
                  <a:tcPr marL="68580" marR="68580" marT="0" marB="0">
                    <a:solidFill>
                      <a:srgbClr val="D9FFFB"/>
                    </a:solidFill>
                  </a:tcPr>
                </a:tc>
              </a:tr>
              <a:tr h="1199905">
                <a:tc>
                  <a:txBody>
                    <a:bodyPr/>
                    <a:lstStyle/>
                    <a:p>
                      <a:pPr marR="504190" algn="l">
                        <a:lnSpc>
                          <a:spcPts val="1600"/>
                        </a:lnSpc>
                        <a:spcAft>
                          <a:spcPts val="0"/>
                        </a:spcAft>
                      </a:pPr>
                      <a:endParaRPr lang="en-GB" sz="1200" dirty="0" smtClean="0">
                        <a:effectLst/>
                      </a:endParaRPr>
                    </a:p>
                    <a:p>
                      <a:pPr marR="504190" algn="l">
                        <a:lnSpc>
                          <a:spcPts val="1600"/>
                        </a:lnSpc>
                        <a:spcAft>
                          <a:spcPts val="0"/>
                        </a:spcAft>
                      </a:pPr>
                      <a:endParaRPr lang="en-GB" sz="1200" dirty="0" smtClean="0">
                        <a:effectLst/>
                      </a:endParaRPr>
                    </a:p>
                    <a:p>
                      <a:pPr marR="504190" algn="l" defTabSz="1435100">
                        <a:lnSpc>
                          <a:spcPts val="1600"/>
                        </a:lnSpc>
                        <a:spcAft>
                          <a:spcPts val="0"/>
                        </a:spcAft>
                      </a:pPr>
                      <a:r>
                        <a:rPr lang="en-GB" sz="1200" dirty="0" smtClean="0">
                          <a:effectLst/>
                        </a:rPr>
                        <a:t>Neonatal </a:t>
                      </a:r>
                      <a:r>
                        <a:rPr lang="en-GB" sz="1200" dirty="0">
                          <a:effectLst/>
                        </a:rPr>
                        <a:t>Mortality</a:t>
                      </a:r>
                      <a:endParaRPr lang="en-GB" sz="1200" dirty="0">
                        <a:effectLst/>
                        <a:latin typeface="Arial"/>
                        <a:ea typeface="Times New Roman"/>
                        <a:cs typeface="Times New Roman"/>
                      </a:endParaRPr>
                    </a:p>
                  </a:txBody>
                  <a:tcPr marL="68580" marR="68580" marT="0" marB="0">
                    <a:solidFill>
                      <a:srgbClr val="00AE9E"/>
                    </a:solidFill>
                  </a:tcPr>
                </a:tc>
                <a:tc>
                  <a:txBody>
                    <a:bodyPr/>
                    <a:lstStyle/>
                    <a:p>
                      <a:pPr marR="504190" algn="ctr">
                        <a:lnSpc>
                          <a:spcPts val="1600"/>
                        </a:lnSpc>
                        <a:spcAft>
                          <a:spcPts val="0"/>
                        </a:spcAft>
                      </a:pPr>
                      <a:endParaRPr lang="en-GB" sz="1200" b="0" dirty="0" smtClean="0">
                        <a:solidFill>
                          <a:schemeClr val="tx1"/>
                        </a:solidFill>
                        <a:effectLst/>
                      </a:endParaRPr>
                    </a:p>
                    <a:p>
                      <a:pPr marR="504190" algn="ctr">
                        <a:lnSpc>
                          <a:spcPts val="1600"/>
                        </a:lnSpc>
                        <a:spcAft>
                          <a:spcPts val="0"/>
                        </a:spcAft>
                      </a:pPr>
                      <a:r>
                        <a:rPr lang="en-GB" sz="1200" b="0" dirty="0" smtClean="0">
                          <a:solidFill>
                            <a:schemeClr val="tx1"/>
                          </a:solidFill>
                          <a:effectLst/>
                        </a:rPr>
                        <a:t>Number </a:t>
                      </a:r>
                      <a:r>
                        <a:rPr lang="en-GB" sz="1200" b="0" dirty="0">
                          <a:solidFill>
                            <a:schemeClr val="tx1"/>
                          </a:solidFill>
                          <a:effectLst/>
                        </a:rPr>
                        <a:t>of deaths of infants at ages under 28 days. Neonatal mortality can be divided into Early Neonatal mortality </a:t>
                      </a:r>
                      <a:r>
                        <a:rPr lang="en-GB" sz="1200" b="0" kern="1200" dirty="0">
                          <a:solidFill>
                            <a:schemeClr val="tx1"/>
                          </a:solidFill>
                          <a:effectLst/>
                          <a:latin typeface="+mn-lt"/>
                          <a:ea typeface="+mn-ea"/>
                          <a:cs typeface="+mn-cs"/>
                        </a:rPr>
                        <a:t>(deaths up to 6 days after live birth) and Late Neonatal mortality (deaths from 7 days but under 28 days after live birth). The neonatal mortality rate is calculated per 1,000 total live births </a:t>
                      </a:r>
                    </a:p>
                  </a:txBody>
                  <a:tcPr marL="68580" marR="68580" marT="0" marB="0">
                    <a:solidFill>
                      <a:srgbClr val="D9FFFB"/>
                    </a:solidFill>
                  </a:tcPr>
                </a:tc>
              </a:tr>
              <a:tr h="956068">
                <a:tc>
                  <a:txBody>
                    <a:bodyPr/>
                    <a:lstStyle/>
                    <a:p>
                      <a:pPr marR="504190" algn="l">
                        <a:lnSpc>
                          <a:spcPts val="1600"/>
                        </a:lnSpc>
                        <a:spcAft>
                          <a:spcPts val="0"/>
                        </a:spcAft>
                      </a:pPr>
                      <a:endParaRPr lang="en-GB" sz="1200" dirty="0" smtClean="0">
                        <a:effectLst/>
                      </a:endParaRPr>
                    </a:p>
                    <a:p>
                      <a:pPr marR="504190" algn="l">
                        <a:lnSpc>
                          <a:spcPts val="1600"/>
                        </a:lnSpc>
                        <a:spcAft>
                          <a:spcPts val="0"/>
                        </a:spcAft>
                      </a:pPr>
                      <a:r>
                        <a:rPr lang="en-GB" sz="1200" dirty="0" smtClean="0">
                          <a:effectLst/>
                        </a:rPr>
                        <a:t>Perinatal </a:t>
                      </a:r>
                      <a:r>
                        <a:rPr lang="en-GB" sz="1200" dirty="0">
                          <a:effectLst/>
                        </a:rPr>
                        <a:t>Mortality</a:t>
                      </a:r>
                      <a:endParaRPr lang="en-GB" sz="1200" dirty="0">
                        <a:effectLst/>
                        <a:latin typeface="Arial"/>
                        <a:ea typeface="Times New Roman"/>
                        <a:cs typeface="Times New Roman"/>
                      </a:endParaRPr>
                    </a:p>
                  </a:txBody>
                  <a:tcPr marL="68580" marR="68580" marT="0" marB="0">
                    <a:solidFill>
                      <a:srgbClr val="00AE9E"/>
                    </a:solidFill>
                  </a:tcPr>
                </a:tc>
                <a:tc>
                  <a:txBody>
                    <a:bodyPr/>
                    <a:lstStyle/>
                    <a:p>
                      <a:pPr marR="504190" algn="ctr">
                        <a:lnSpc>
                          <a:spcPts val="1600"/>
                        </a:lnSpc>
                        <a:spcAft>
                          <a:spcPts val="0"/>
                        </a:spcAft>
                      </a:pPr>
                      <a:endParaRPr lang="en-GB" sz="1200" b="0" dirty="0" smtClean="0">
                        <a:solidFill>
                          <a:schemeClr val="tx1"/>
                        </a:solidFill>
                        <a:effectLst/>
                      </a:endParaRPr>
                    </a:p>
                    <a:p>
                      <a:pPr marR="504190" algn="ctr">
                        <a:lnSpc>
                          <a:spcPts val="1600"/>
                        </a:lnSpc>
                        <a:spcAft>
                          <a:spcPts val="0"/>
                        </a:spcAft>
                      </a:pPr>
                      <a:r>
                        <a:rPr lang="en-GB" sz="1200" b="0" dirty="0" smtClean="0">
                          <a:solidFill>
                            <a:schemeClr val="tx1"/>
                          </a:solidFill>
                          <a:effectLst/>
                        </a:rPr>
                        <a:t>Perinatal </a:t>
                      </a:r>
                      <a:r>
                        <a:rPr lang="en-GB" sz="1200" b="0" dirty="0">
                          <a:solidFill>
                            <a:schemeClr val="tx1"/>
                          </a:solidFill>
                          <a:effectLst/>
                        </a:rPr>
                        <a:t>Mortality: Includes stillbirths (after 24 weeks gestation) and deaths of early neonates (aged less than 7 complete days). The perinatal mortality rate is calculated per 1,000 total births (both live and stillbirths)</a:t>
                      </a:r>
                      <a:endParaRPr lang="en-GB" sz="1200" b="0" dirty="0">
                        <a:solidFill>
                          <a:schemeClr val="tx1"/>
                        </a:solidFill>
                        <a:effectLst/>
                        <a:latin typeface="Arial"/>
                        <a:ea typeface="Times New Roman"/>
                        <a:cs typeface="Times New Roman"/>
                      </a:endParaRPr>
                    </a:p>
                  </a:txBody>
                  <a:tcPr marL="68580" marR="68580" marT="0" marB="0">
                    <a:solidFill>
                      <a:srgbClr val="D9FFFB"/>
                    </a:solidFill>
                  </a:tcPr>
                </a:tc>
              </a:tr>
              <a:tr h="468395">
                <a:tc>
                  <a:txBody>
                    <a:bodyPr/>
                    <a:lstStyle/>
                    <a:p>
                      <a:pPr marR="504190" algn="l">
                        <a:lnSpc>
                          <a:spcPts val="1600"/>
                        </a:lnSpc>
                        <a:spcAft>
                          <a:spcPts val="0"/>
                        </a:spcAft>
                      </a:pPr>
                      <a:r>
                        <a:rPr lang="en-GB" sz="1200" dirty="0">
                          <a:effectLst/>
                        </a:rPr>
                        <a:t>Infant Mortality</a:t>
                      </a:r>
                      <a:endParaRPr lang="en-GB" sz="1200" dirty="0">
                        <a:effectLst/>
                        <a:latin typeface="Arial"/>
                        <a:ea typeface="Times New Roman"/>
                        <a:cs typeface="Times New Roman"/>
                      </a:endParaRPr>
                    </a:p>
                  </a:txBody>
                  <a:tcPr marL="68580" marR="68580" marT="0" marB="0">
                    <a:solidFill>
                      <a:srgbClr val="00AE9E"/>
                    </a:solidFill>
                  </a:tcPr>
                </a:tc>
                <a:tc>
                  <a:txBody>
                    <a:bodyPr/>
                    <a:lstStyle/>
                    <a:p>
                      <a:pPr marR="504190" algn="ctr">
                        <a:lnSpc>
                          <a:spcPts val="1600"/>
                        </a:lnSpc>
                        <a:spcAft>
                          <a:spcPts val="0"/>
                        </a:spcAft>
                      </a:pPr>
                      <a:r>
                        <a:rPr lang="en-GB" sz="1200" b="0" dirty="0" smtClean="0">
                          <a:solidFill>
                            <a:schemeClr val="tx1"/>
                          </a:solidFill>
                          <a:effectLst/>
                        </a:rPr>
                        <a:t>Number </a:t>
                      </a:r>
                      <a:r>
                        <a:rPr lang="en-GB" sz="1200" b="0" dirty="0">
                          <a:solidFill>
                            <a:schemeClr val="tx1"/>
                          </a:solidFill>
                          <a:effectLst/>
                        </a:rPr>
                        <a:t>of deaths of infants aged less than 1 year excluding stillbirths</a:t>
                      </a:r>
                      <a:endParaRPr lang="en-GB" sz="1200" b="0" dirty="0">
                        <a:solidFill>
                          <a:schemeClr val="tx1"/>
                        </a:solidFill>
                        <a:effectLst/>
                        <a:latin typeface="Arial"/>
                        <a:ea typeface="Times New Roman"/>
                        <a:cs typeface="Times New Roman"/>
                      </a:endParaRPr>
                    </a:p>
                  </a:txBody>
                  <a:tcPr marL="68580" marR="68580" marT="0" marB="0" anchor="ctr">
                    <a:solidFill>
                      <a:srgbClr val="D9FFFB"/>
                    </a:solidFill>
                  </a:tcPr>
                </a:tc>
              </a:tr>
              <a:tr h="956068">
                <a:tc>
                  <a:txBody>
                    <a:bodyPr/>
                    <a:lstStyle/>
                    <a:p>
                      <a:pPr marR="504190" algn="l">
                        <a:lnSpc>
                          <a:spcPts val="1600"/>
                        </a:lnSpc>
                        <a:spcAft>
                          <a:spcPts val="0"/>
                        </a:spcAft>
                      </a:pPr>
                      <a:endParaRPr lang="en-GB" sz="1200" dirty="0" smtClean="0">
                        <a:effectLst/>
                      </a:endParaRPr>
                    </a:p>
                    <a:p>
                      <a:pPr marR="504190" algn="l">
                        <a:lnSpc>
                          <a:spcPts val="1600"/>
                        </a:lnSpc>
                        <a:spcAft>
                          <a:spcPts val="0"/>
                        </a:spcAft>
                      </a:pPr>
                      <a:r>
                        <a:rPr lang="en-GB" sz="1200" dirty="0" smtClean="0">
                          <a:effectLst/>
                        </a:rPr>
                        <a:t>Low </a:t>
                      </a:r>
                      <a:r>
                        <a:rPr lang="en-GB" sz="1200" dirty="0">
                          <a:effectLst/>
                        </a:rPr>
                        <a:t>Birth Weight</a:t>
                      </a:r>
                      <a:endParaRPr lang="en-GB" sz="1200" dirty="0">
                        <a:effectLst/>
                        <a:latin typeface="Arial"/>
                        <a:ea typeface="Times New Roman"/>
                        <a:cs typeface="Times New Roman"/>
                      </a:endParaRPr>
                    </a:p>
                  </a:txBody>
                  <a:tcPr marL="68580" marR="68580" marT="0" marB="0">
                    <a:solidFill>
                      <a:srgbClr val="00AE9E"/>
                    </a:solidFill>
                  </a:tcPr>
                </a:tc>
                <a:tc>
                  <a:txBody>
                    <a:bodyPr/>
                    <a:lstStyle/>
                    <a:p>
                      <a:pPr marR="504190" algn="ctr">
                        <a:lnSpc>
                          <a:spcPts val="1600"/>
                        </a:lnSpc>
                        <a:spcAft>
                          <a:spcPts val="0"/>
                        </a:spcAft>
                      </a:pPr>
                      <a:endParaRPr lang="en-GB" sz="1200" b="0" dirty="0" smtClean="0">
                        <a:solidFill>
                          <a:schemeClr val="tx1"/>
                        </a:solidFill>
                        <a:effectLst/>
                      </a:endParaRPr>
                    </a:p>
                    <a:p>
                      <a:pPr marR="504190" algn="ctr">
                        <a:lnSpc>
                          <a:spcPts val="1600"/>
                        </a:lnSpc>
                        <a:spcAft>
                          <a:spcPts val="0"/>
                        </a:spcAft>
                      </a:pPr>
                      <a:r>
                        <a:rPr lang="en-GB" sz="1200" b="0" dirty="0" smtClean="0">
                          <a:solidFill>
                            <a:schemeClr val="tx1"/>
                          </a:solidFill>
                          <a:effectLst/>
                        </a:rPr>
                        <a:t>Number </a:t>
                      </a:r>
                      <a:r>
                        <a:rPr lang="en-GB" sz="1200" b="0" dirty="0">
                          <a:solidFill>
                            <a:schemeClr val="tx1"/>
                          </a:solidFill>
                          <a:effectLst/>
                        </a:rPr>
                        <a:t>of live and stillbirths occurring in the respective calendar year at under 2500 grams for all maternal ages. The proportion is calculated as a percentage of all live and stillborn infants.</a:t>
                      </a:r>
                      <a:endParaRPr lang="en-GB" sz="1200" b="0" dirty="0">
                        <a:solidFill>
                          <a:schemeClr val="tx1"/>
                        </a:solidFill>
                        <a:effectLst/>
                        <a:latin typeface="Arial"/>
                        <a:ea typeface="Times New Roman"/>
                        <a:cs typeface="Times New Roman"/>
                      </a:endParaRPr>
                    </a:p>
                  </a:txBody>
                  <a:tcPr marL="68580" marR="68580" marT="0" marB="0">
                    <a:solidFill>
                      <a:srgbClr val="D9FFFB"/>
                    </a:solidFill>
                  </a:tcPr>
                </a:tc>
              </a:tr>
            </a:tbl>
          </a:graphicData>
        </a:graphic>
      </p:graphicFrame>
    </p:spTree>
    <p:extLst>
      <p:ext uri="{BB962C8B-B14F-4D97-AF65-F5344CB8AC3E}">
        <p14:creationId xmlns:p14="http://schemas.microsoft.com/office/powerpoint/2010/main" xmlns="" val="31411096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32656"/>
            <a:ext cx="8028000" cy="648072"/>
          </a:xfrm>
        </p:spPr>
        <p:txBody>
          <a:bodyPr>
            <a:normAutofit/>
          </a:bodyPr>
          <a:lstStyle/>
          <a:p>
            <a:r>
              <a:rPr lang="en-GB" sz="3200" b="1" dirty="0" smtClean="0"/>
              <a:t>Infant mortality in Yorkshire &amp; the Humber</a:t>
            </a:r>
            <a:endParaRPr lang="en-GB" sz="3200" b="1"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5</a:t>
            </a:fld>
            <a:endParaRPr lang="en-US" dirty="0"/>
          </a:p>
        </p:txBody>
      </p:sp>
      <p:sp>
        <p:nvSpPr>
          <p:cNvPr id="3" name="TextBox 2"/>
          <p:cNvSpPr txBox="1"/>
          <p:nvPr/>
        </p:nvSpPr>
        <p:spPr>
          <a:xfrm>
            <a:off x="34445" y="1102578"/>
            <a:ext cx="8137955" cy="5755422"/>
          </a:xfrm>
          <a:prstGeom prst="rect">
            <a:avLst/>
          </a:prstGeom>
          <a:noFill/>
        </p:spPr>
        <p:txBody>
          <a:bodyPr wrap="square" rtlCol="0">
            <a:spAutoFit/>
          </a:bodyPr>
          <a:lstStyle/>
          <a:p>
            <a:pPr marL="342900" indent="-342900">
              <a:buFont typeface="Arial" panose="020B0604020202020204" pitchFamily="34" charset="0"/>
              <a:buChar char="•"/>
            </a:pPr>
            <a:r>
              <a:rPr lang="en-GB" sz="2000" dirty="0"/>
              <a:t>Infant mortality </a:t>
            </a:r>
            <a:r>
              <a:rPr lang="en-GB" sz="2000" dirty="0" smtClean="0"/>
              <a:t>in Yorkshire </a:t>
            </a:r>
            <a:r>
              <a:rPr lang="en-GB" sz="2000" dirty="0"/>
              <a:t>&amp; the Humber </a:t>
            </a:r>
            <a:r>
              <a:rPr lang="en-GB" sz="2000" dirty="0" smtClean="0"/>
              <a:t>has improved significantly over </a:t>
            </a:r>
            <a:r>
              <a:rPr lang="en-GB" sz="2000" dirty="0"/>
              <a:t>the last 15 years in line with national trends </a:t>
            </a:r>
            <a:endParaRPr lang="en-GB" sz="2000" dirty="0" smtClean="0"/>
          </a:p>
          <a:p>
            <a:pPr marL="342900" indent="-342900">
              <a:buFont typeface="Arial" panose="020B0604020202020204" pitchFamily="34" charset="0"/>
              <a:buChar char="•"/>
            </a:pPr>
            <a:endParaRPr lang="en-GB" sz="2000" dirty="0" smtClean="0"/>
          </a:p>
          <a:p>
            <a:pPr marL="342900" indent="-342900">
              <a:buFont typeface="Arial" panose="020B0604020202020204" pitchFamily="34" charset="0"/>
              <a:buChar char="•"/>
            </a:pPr>
            <a:r>
              <a:rPr lang="en-GB" sz="2000" dirty="0" smtClean="0"/>
              <a:t>Infant mortality in Yorkshire </a:t>
            </a:r>
            <a:r>
              <a:rPr lang="en-GB" sz="2000" dirty="0"/>
              <a:t>&amp; the Humber </a:t>
            </a:r>
            <a:r>
              <a:rPr lang="en-GB" sz="2000" dirty="0" smtClean="0"/>
              <a:t>is significantly worse than the England average (4.3 per 1000 compared to 3.9 per 1000) </a:t>
            </a:r>
          </a:p>
          <a:p>
            <a:endParaRPr lang="en-GB" sz="2000" dirty="0"/>
          </a:p>
          <a:p>
            <a:pPr marL="342900" indent="-342900">
              <a:buFont typeface="Arial" panose="020B0604020202020204" pitchFamily="34" charset="0"/>
              <a:buChar char="•"/>
            </a:pPr>
            <a:r>
              <a:rPr lang="en-GB" sz="2000" dirty="0" smtClean="0"/>
              <a:t>574 babies died before birth or before the age of 1 in Yorkshire and the Humber in 2015</a:t>
            </a:r>
          </a:p>
          <a:p>
            <a:endParaRPr lang="en-GB" sz="2000" dirty="0"/>
          </a:p>
          <a:p>
            <a:pPr marL="342900" indent="-342900">
              <a:buFont typeface="Arial" panose="020B0604020202020204" pitchFamily="34" charset="0"/>
              <a:buChar char="•"/>
            </a:pPr>
            <a:r>
              <a:rPr lang="en-GB" sz="2000" dirty="0" smtClean="0"/>
              <a:t>The rate of still births in Yorkshire and the Humber is similar to that for England (non-significant)</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smtClean="0"/>
              <a:t>There were 287 still births in Yorkshire and the Humber in 2015</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smtClean="0"/>
              <a:t>There is wide variation in both infant mortality rates and still birth rates between local authorities in Yorkshire and the Humber</a:t>
            </a:r>
          </a:p>
          <a:p>
            <a:endParaRPr lang="en-GB" dirty="0" smtClean="0"/>
          </a:p>
          <a:p>
            <a:endParaRPr lang="en-GB" dirty="0"/>
          </a:p>
        </p:txBody>
      </p:sp>
      <p:sp>
        <p:nvSpPr>
          <p:cNvPr id="5" name="Oval 4"/>
          <p:cNvSpPr/>
          <p:nvPr/>
        </p:nvSpPr>
        <p:spPr>
          <a:xfrm>
            <a:off x="7697561" y="65212"/>
            <a:ext cx="1317765" cy="1347564"/>
          </a:xfrm>
          <a:prstGeom prst="ellipse">
            <a:avLst/>
          </a:prstGeom>
          <a:noFill/>
          <a:ln>
            <a:solidFill>
              <a:srgbClr val="00AE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798788" y="153451"/>
            <a:ext cx="1115309" cy="1115309"/>
          </a:xfrm>
          <a:prstGeom prst="rect">
            <a:avLst/>
          </a:prstGeom>
          <a:noFill/>
          <a:ln>
            <a:noFill/>
          </a:ln>
        </p:spPr>
      </p:pic>
    </p:spTree>
    <p:extLst>
      <p:ext uri="{BB962C8B-B14F-4D97-AF65-F5344CB8AC3E}">
        <p14:creationId xmlns:p14="http://schemas.microsoft.com/office/powerpoint/2010/main" xmlns="" val="1923058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028000" cy="648072"/>
          </a:xfrm>
        </p:spPr>
        <p:txBody>
          <a:bodyPr/>
          <a:lstStyle/>
          <a:p>
            <a:r>
              <a:rPr lang="en-GB" dirty="0" smtClean="0"/>
              <a:t>Infant mortality</a:t>
            </a:r>
            <a:endParaRPr lang="en-GB" dirty="0"/>
          </a:p>
        </p:txBody>
      </p:sp>
      <p:sp>
        <p:nvSpPr>
          <p:cNvPr id="4" name="Slide Number Placeholder 3"/>
          <p:cNvSpPr>
            <a:spLocks noGrp="1"/>
          </p:cNvSpPr>
          <p:nvPr>
            <p:ph type="sldNum" sz="quarter" idx="10"/>
          </p:nvPr>
        </p:nvSpPr>
        <p:spPr/>
        <p:txBody>
          <a:bodyPr/>
          <a:lstStyle/>
          <a:p>
            <a:r>
              <a:rPr lang="en-GB" i="1" dirty="0" smtClean="0"/>
              <a:t>							</a:t>
            </a:r>
            <a:r>
              <a:rPr lang="x-none" i="1" smtClean="0"/>
              <a:t>Source</a:t>
            </a:r>
            <a:r>
              <a:rPr lang="x-none" i="1"/>
              <a:t>: ONS, analysis LKIS (WM)</a:t>
            </a:r>
            <a:endParaRPr lang="en-GB" dirty="0"/>
          </a:p>
        </p:txBody>
      </p:sp>
      <p:sp>
        <p:nvSpPr>
          <p:cNvPr id="9" name="TextBox 8"/>
          <p:cNvSpPr txBox="1"/>
          <p:nvPr/>
        </p:nvSpPr>
        <p:spPr>
          <a:xfrm>
            <a:off x="395536" y="1047139"/>
            <a:ext cx="8244408" cy="646331"/>
          </a:xfrm>
          <a:prstGeom prst="rect">
            <a:avLst/>
          </a:prstGeom>
          <a:noFill/>
        </p:spPr>
        <p:txBody>
          <a:bodyPr wrap="square" rtlCol="0">
            <a:spAutoFit/>
          </a:bodyPr>
          <a:lstStyle/>
          <a:p>
            <a:r>
              <a:rPr lang="en-GB" sz="1800" b="1" i="1" dirty="0" smtClean="0">
                <a:solidFill>
                  <a:schemeClr val="accent1"/>
                </a:solidFill>
              </a:rPr>
              <a:t>Around 4.5 in 1000 babies born in Yorkshire and the Humber die before the age of 1 (2015) We have seen a significant improvement since 2000</a:t>
            </a:r>
            <a:endParaRPr lang="en-GB" sz="1800" b="1" i="1" dirty="0">
              <a:solidFill>
                <a:schemeClr val="accent1"/>
              </a:solidFill>
            </a:endParaRPr>
          </a:p>
        </p:txBody>
      </p:sp>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1704890"/>
            <a:ext cx="8064896" cy="46295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772905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028000" cy="648072"/>
          </a:xfrm>
        </p:spPr>
        <p:txBody>
          <a:bodyPr/>
          <a:lstStyle/>
          <a:p>
            <a:r>
              <a:rPr lang="en-GB" dirty="0" smtClean="0"/>
              <a:t>Still Births</a:t>
            </a:r>
            <a:endParaRPr lang="en-GB" dirty="0"/>
          </a:p>
        </p:txBody>
      </p:sp>
      <p:sp>
        <p:nvSpPr>
          <p:cNvPr id="4" name="Slide Number Placeholder 3"/>
          <p:cNvSpPr>
            <a:spLocks noGrp="1"/>
          </p:cNvSpPr>
          <p:nvPr>
            <p:ph type="sldNum" sz="quarter" idx="10"/>
          </p:nvPr>
        </p:nvSpPr>
        <p:spPr/>
        <p:txBody>
          <a:bodyPr/>
          <a:lstStyle/>
          <a:p>
            <a:r>
              <a:rPr lang="en-GB" i="1" dirty="0" smtClean="0"/>
              <a:t>							</a:t>
            </a:r>
            <a:r>
              <a:rPr lang="x-none" i="1" smtClean="0"/>
              <a:t>Source</a:t>
            </a:r>
            <a:r>
              <a:rPr lang="x-none" i="1"/>
              <a:t>: ONS, analysis LKIS (WM)</a:t>
            </a:r>
            <a:endParaRPr lang="en-GB" dirty="0"/>
          </a:p>
        </p:txBody>
      </p:sp>
      <p:sp>
        <p:nvSpPr>
          <p:cNvPr id="8" name="TextBox 7"/>
          <p:cNvSpPr txBox="1"/>
          <p:nvPr/>
        </p:nvSpPr>
        <p:spPr>
          <a:xfrm>
            <a:off x="971599" y="919973"/>
            <a:ext cx="7704857" cy="646331"/>
          </a:xfrm>
          <a:prstGeom prst="rect">
            <a:avLst/>
          </a:prstGeom>
          <a:noFill/>
        </p:spPr>
        <p:txBody>
          <a:bodyPr wrap="square" rtlCol="0">
            <a:spAutoFit/>
          </a:bodyPr>
          <a:lstStyle/>
          <a:p>
            <a:r>
              <a:rPr lang="en-GB" sz="1800" b="1" i="1" dirty="0" smtClean="0">
                <a:solidFill>
                  <a:schemeClr val="accent1"/>
                </a:solidFill>
              </a:rPr>
              <a:t>5 in 1000 babies born in Yorkshire and the Humber are stillborn, this is similar to the England rate</a:t>
            </a:r>
            <a:endParaRPr lang="en-GB" sz="1800" b="1" i="1" dirty="0">
              <a:solidFill>
                <a:schemeClr val="accent1"/>
              </a:solidFill>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4495" y="1503396"/>
            <a:ext cx="8747985" cy="50219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425688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8028000" cy="648072"/>
          </a:xfrm>
        </p:spPr>
        <p:txBody>
          <a:bodyPr/>
          <a:lstStyle/>
          <a:p>
            <a:r>
              <a:rPr lang="en-GB" dirty="0" smtClean="0"/>
              <a:t>Perinatal mortality</a:t>
            </a:r>
            <a:endParaRPr lang="en-GB" dirty="0"/>
          </a:p>
        </p:txBody>
      </p:sp>
      <p:sp>
        <p:nvSpPr>
          <p:cNvPr id="4" name="Slide Number Placeholder 3"/>
          <p:cNvSpPr>
            <a:spLocks noGrp="1"/>
          </p:cNvSpPr>
          <p:nvPr>
            <p:ph type="sldNum" sz="quarter" idx="10"/>
          </p:nvPr>
        </p:nvSpPr>
        <p:spPr/>
        <p:txBody>
          <a:bodyPr/>
          <a:lstStyle/>
          <a:p>
            <a:r>
              <a:rPr lang="en-GB" i="1" dirty="0" smtClean="0"/>
              <a:t>							</a:t>
            </a:r>
            <a:r>
              <a:rPr lang="x-none" i="1" smtClean="0"/>
              <a:t>Source</a:t>
            </a:r>
            <a:r>
              <a:rPr lang="x-none" i="1"/>
              <a:t>: ONS, analysis LKIS (WM)</a:t>
            </a:r>
            <a:endParaRPr lang="en-GB" dirty="0"/>
          </a:p>
        </p:txBody>
      </p:sp>
      <p:sp>
        <p:nvSpPr>
          <p:cNvPr id="7" name="TextBox 6"/>
          <p:cNvSpPr txBox="1"/>
          <p:nvPr/>
        </p:nvSpPr>
        <p:spPr>
          <a:xfrm>
            <a:off x="345645" y="1032250"/>
            <a:ext cx="8820472" cy="646331"/>
          </a:xfrm>
          <a:prstGeom prst="rect">
            <a:avLst/>
          </a:prstGeom>
          <a:noFill/>
        </p:spPr>
        <p:txBody>
          <a:bodyPr wrap="square" rtlCol="0">
            <a:spAutoFit/>
          </a:bodyPr>
          <a:lstStyle/>
          <a:p>
            <a:r>
              <a:rPr lang="en-GB" sz="1800" b="1" i="1" dirty="0">
                <a:solidFill>
                  <a:schemeClr val="accent1"/>
                </a:solidFill>
              </a:rPr>
              <a:t>7</a:t>
            </a:r>
            <a:r>
              <a:rPr lang="en-GB" sz="1800" b="1" i="1" dirty="0" smtClean="0">
                <a:solidFill>
                  <a:schemeClr val="accent1"/>
                </a:solidFill>
              </a:rPr>
              <a:t> in 1,000 babies born in Yorkshire and the Humber die in the perinatal period. There has been significant improvement in this rate since 2000</a:t>
            </a:r>
            <a:endParaRPr lang="en-GB" sz="1800" b="1" i="1" dirty="0">
              <a:solidFill>
                <a:schemeClr val="accent1"/>
              </a:solidFill>
            </a:endParaRP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5685" y="1916832"/>
            <a:ext cx="7682739" cy="44104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817454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028000" cy="648072"/>
          </a:xfrm>
        </p:spPr>
        <p:txBody>
          <a:bodyPr/>
          <a:lstStyle/>
          <a:p>
            <a:r>
              <a:rPr lang="en-GB" dirty="0" smtClean="0"/>
              <a:t>Neonatal mortality</a:t>
            </a:r>
            <a:endParaRPr lang="en-GB" dirty="0"/>
          </a:p>
        </p:txBody>
      </p:sp>
      <p:sp>
        <p:nvSpPr>
          <p:cNvPr id="4" name="Slide Number Placeholder 3"/>
          <p:cNvSpPr>
            <a:spLocks noGrp="1"/>
          </p:cNvSpPr>
          <p:nvPr>
            <p:ph type="sldNum" sz="quarter" idx="10"/>
          </p:nvPr>
        </p:nvSpPr>
        <p:spPr/>
        <p:txBody>
          <a:bodyPr/>
          <a:lstStyle/>
          <a:p>
            <a:r>
              <a:rPr lang="en-GB" i="1" dirty="0" smtClean="0"/>
              <a:t>							</a:t>
            </a:r>
            <a:r>
              <a:rPr lang="x-none" i="1" smtClean="0"/>
              <a:t>Source</a:t>
            </a:r>
            <a:r>
              <a:rPr lang="x-none" i="1"/>
              <a:t>: ONS, analysis LKIS (WM)</a:t>
            </a:r>
            <a:endParaRPr lang="en-GB" dirty="0"/>
          </a:p>
        </p:txBody>
      </p:sp>
      <p:sp>
        <p:nvSpPr>
          <p:cNvPr id="8" name="TextBox 7"/>
          <p:cNvSpPr txBox="1"/>
          <p:nvPr/>
        </p:nvSpPr>
        <p:spPr>
          <a:xfrm>
            <a:off x="539552" y="980728"/>
            <a:ext cx="7992888" cy="646331"/>
          </a:xfrm>
          <a:prstGeom prst="rect">
            <a:avLst/>
          </a:prstGeom>
          <a:noFill/>
        </p:spPr>
        <p:txBody>
          <a:bodyPr wrap="square" rtlCol="0">
            <a:spAutoFit/>
          </a:bodyPr>
          <a:lstStyle/>
          <a:p>
            <a:r>
              <a:rPr lang="en-GB" sz="1800" b="1" i="1" dirty="0" smtClean="0">
                <a:solidFill>
                  <a:schemeClr val="accent1"/>
                </a:solidFill>
              </a:rPr>
              <a:t>3 in 1,000 babies born in Yorkshire and the Humber die before 28 days of life </a:t>
            </a:r>
            <a:endParaRPr lang="en-GB" sz="1800" b="1" i="1" dirty="0">
              <a:solidFill>
                <a:schemeClr val="accent1"/>
              </a:solidFill>
            </a:endParaRP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1772815"/>
            <a:ext cx="7992888" cy="45884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497308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55547DEF730D74EA5543201242B40D3" ma:contentTypeVersion="2" ma:contentTypeDescription="Create a new document." ma:contentTypeScope="" ma:versionID="90abed70ebe52a91dc341b84b028ecb3">
  <xsd:schema xmlns:xsd="http://www.w3.org/2001/XMLSchema" xmlns:xs="http://www.w3.org/2001/XMLSchema" xmlns:p="http://schemas.microsoft.com/office/2006/metadata/properties" xmlns:ns1="http://schemas.microsoft.com/sharepoint/v3" targetNamespace="http://schemas.microsoft.com/office/2006/metadata/properties" ma:root="true" ma:fieldsID="814c3b335b53ce6b9a41890f168eae54"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D92F07B-CA65-4545-9761-5CBD70570C6C}">
  <ds:schemaRefs>
    <ds:schemaRef ds:uri="http://schemas.microsoft.com/sharepoint/v3/contenttype/forms"/>
  </ds:schemaRefs>
</ds:datastoreItem>
</file>

<file path=customXml/itemProps2.xml><?xml version="1.0" encoding="utf-8"?>
<ds:datastoreItem xmlns:ds="http://schemas.openxmlformats.org/officeDocument/2006/customXml" ds:itemID="{A73A3368-B182-4508-B0AD-8C48CC961B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21BA55E-5A15-436E-A8C3-DCB566ECEBCE}">
  <ds:schemaRefs>
    <ds:schemaRef ds:uri="http://www.w3.org/XML/1998/namespace"/>
    <ds:schemaRef ds:uri="http://schemas.microsoft.com/office/2006/documentManagement/types"/>
    <ds:schemaRef ds:uri="http://schemas.microsoft.com/office/2006/metadata/properties"/>
    <ds:schemaRef ds:uri="http://purl.org/dc/terms/"/>
    <ds:schemaRef ds:uri="http://schemas.microsoft.com/sharepoint/v3"/>
    <ds:schemaRef ds:uri="http://purl.org/dc/elements/1.1/"/>
    <ds:schemaRef ds:uri="http://schemas.openxmlformats.org/package/2006/metadata/core-properties"/>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5572</TotalTime>
  <Words>1252</Words>
  <Application>Microsoft Office PowerPoint</Application>
  <PresentationFormat>On-screen Show (4:3)</PresentationFormat>
  <Paragraphs>162</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Infant and Perinatal Mortality in the Yorkshire &amp; the Humber</vt:lpstr>
      <vt:lpstr>Contents</vt:lpstr>
      <vt:lpstr>Aims</vt:lpstr>
      <vt:lpstr>Definitions</vt:lpstr>
      <vt:lpstr>Infant mortality in Yorkshire &amp; the Humber</vt:lpstr>
      <vt:lpstr>Infant mortality</vt:lpstr>
      <vt:lpstr>Still Births</vt:lpstr>
      <vt:lpstr>Perinatal mortality</vt:lpstr>
      <vt:lpstr>Neonatal mortality</vt:lpstr>
      <vt:lpstr>Factors contributing to Infant mortality </vt:lpstr>
      <vt:lpstr>Low birth weight </vt:lpstr>
      <vt:lpstr>Smoking at time of pregnancy  </vt:lpstr>
      <vt:lpstr>Teenage pregnancy    </vt:lpstr>
      <vt:lpstr>Breastfeeding    </vt:lpstr>
      <vt:lpstr>Deprivation in Yorkshire and the Humber        </vt:lpstr>
      <vt:lpstr>Maternal age          </vt:lpstr>
      <vt:lpstr>Mother’s country of birth    </vt:lpstr>
      <vt:lpstr>Conclusion          </vt:lpstr>
      <vt:lpstr>Limitations          </vt:lpstr>
      <vt:lpstr>Acknowledgements            </vt:lpstr>
      <vt:lpstr>For further details or access to the data please contact:  Barbara.Coyle@phe.gov.uk </vt:lpstr>
      <vt:lpstr>Appendix 1 – Infant mortality by local authority (1)</vt:lpstr>
      <vt:lpstr>Infant mortality by local authority (2)</vt:lpstr>
      <vt:lpstr>Infant mortality by local authority (3)</vt:lpstr>
      <vt:lpstr>Appendix 2: Still births by local authority (1)</vt:lpstr>
      <vt:lpstr>Still births by local authority (2)</vt:lpstr>
      <vt:lpstr>Still births by local authority (3)</vt:lpstr>
      <vt:lpstr>Appendix 3: Perinatal deaths by local authority (1)</vt:lpstr>
      <vt:lpstr>Perinatal deaths by local authority (2)</vt:lpstr>
      <vt:lpstr>Perinatal deaths by local authority (3)</vt:lpstr>
      <vt:lpstr>Appendix 4: Neonatal death rates by local authority (1)</vt:lpstr>
      <vt:lpstr>Neonatal death rates by local authority (2)</vt:lpstr>
      <vt:lpstr>Neonatal death rates by local authority (3)</vt:lpstr>
    </vt:vector>
  </TitlesOfParts>
  <Company>Cabinet Office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Presentation-standard</dc:title>
  <dc:creator>Anjna Mistry</dc:creator>
  <cp:lastModifiedBy>Administrator</cp:lastModifiedBy>
  <cp:revision>413</cp:revision>
  <cp:lastPrinted>2016-02-08T08:35:46Z</cp:lastPrinted>
  <dcterms:created xsi:type="dcterms:W3CDTF">2012-10-10T09:02:29Z</dcterms:created>
  <dcterms:modified xsi:type="dcterms:W3CDTF">2017-01-20T14:30:23Z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0x010100855547DEF730D74EA5543201242B40D3</vt:lpwstr>
  </property>
</Properties>
</file>