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88"/>
  </p:notesMasterIdLst>
  <p:handoutMasterIdLst>
    <p:handoutMasterId r:id="rId89"/>
  </p:handoutMasterIdLst>
  <p:sldIdLst>
    <p:sldId id="417" r:id="rId5"/>
    <p:sldId id="613" r:id="rId6"/>
    <p:sldId id="592" r:id="rId7"/>
    <p:sldId id="600" r:id="rId8"/>
    <p:sldId id="537" r:id="rId9"/>
    <p:sldId id="574" r:id="rId10"/>
    <p:sldId id="536" r:id="rId11"/>
    <p:sldId id="575" r:id="rId12"/>
    <p:sldId id="538" r:id="rId13"/>
    <p:sldId id="539" r:id="rId14"/>
    <p:sldId id="576" r:id="rId15"/>
    <p:sldId id="594" r:id="rId16"/>
    <p:sldId id="577" r:id="rId17"/>
    <p:sldId id="520" r:id="rId18"/>
    <p:sldId id="578" r:id="rId19"/>
    <p:sldId id="497" r:id="rId20"/>
    <p:sldId id="515" r:id="rId21"/>
    <p:sldId id="540" r:id="rId22"/>
    <p:sldId id="579" r:id="rId23"/>
    <p:sldId id="608" r:id="rId24"/>
    <p:sldId id="573" r:id="rId25"/>
    <p:sldId id="542" r:id="rId26"/>
    <p:sldId id="561" r:id="rId27"/>
    <p:sldId id="593" r:id="rId28"/>
    <p:sldId id="541" r:id="rId29"/>
    <p:sldId id="583" r:id="rId30"/>
    <p:sldId id="498" r:id="rId31"/>
    <p:sldId id="557" r:id="rId32"/>
    <p:sldId id="499" r:id="rId33"/>
    <p:sldId id="559" r:id="rId34"/>
    <p:sldId id="500" r:id="rId35"/>
    <p:sldId id="560" r:id="rId36"/>
    <p:sldId id="543" r:id="rId37"/>
    <p:sldId id="544" r:id="rId38"/>
    <p:sldId id="546" r:id="rId39"/>
    <p:sldId id="547" r:id="rId40"/>
    <p:sldId id="549" r:id="rId41"/>
    <p:sldId id="601" r:id="rId42"/>
    <p:sldId id="595" r:id="rId43"/>
    <p:sldId id="550" r:id="rId44"/>
    <p:sldId id="609" r:id="rId45"/>
    <p:sldId id="551" r:id="rId46"/>
    <p:sldId id="552" r:id="rId47"/>
    <p:sldId id="553" r:id="rId48"/>
    <p:sldId id="504" r:id="rId49"/>
    <p:sldId id="505" r:id="rId50"/>
    <p:sldId id="521" r:id="rId51"/>
    <p:sldId id="509" r:id="rId52"/>
    <p:sldId id="522" r:id="rId53"/>
    <p:sldId id="511" r:id="rId54"/>
    <p:sldId id="523" r:id="rId55"/>
    <p:sldId id="510" r:id="rId56"/>
    <p:sldId id="525" r:id="rId57"/>
    <p:sldId id="507" r:id="rId58"/>
    <p:sldId id="524" r:id="rId59"/>
    <p:sldId id="558" r:id="rId60"/>
    <p:sldId id="528" r:id="rId61"/>
    <p:sldId id="596" r:id="rId62"/>
    <p:sldId id="556" r:id="rId63"/>
    <p:sldId id="512" r:id="rId64"/>
    <p:sldId id="527" r:id="rId65"/>
    <p:sldId id="514" r:id="rId66"/>
    <p:sldId id="529" r:id="rId67"/>
    <p:sldId id="530" r:id="rId68"/>
    <p:sldId id="531" r:id="rId69"/>
    <p:sldId id="563" r:id="rId70"/>
    <p:sldId id="532" r:id="rId71"/>
    <p:sldId id="533" r:id="rId72"/>
    <p:sldId id="590" r:id="rId73"/>
    <p:sldId id="597" r:id="rId74"/>
    <p:sldId id="564" r:id="rId75"/>
    <p:sldId id="534" r:id="rId76"/>
    <p:sldId id="535" r:id="rId77"/>
    <p:sldId id="571" r:id="rId78"/>
    <p:sldId id="599" r:id="rId79"/>
    <p:sldId id="585" r:id="rId80"/>
    <p:sldId id="586" r:id="rId81"/>
    <p:sldId id="606" r:id="rId82"/>
    <p:sldId id="598" r:id="rId83"/>
    <p:sldId id="607" r:id="rId84"/>
    <p:sldId id="614" r:id="rId85"/>
    <p:sldId id="615" r:id="rId86"/>
    <p:sldId id="616" r:id="rId87"/>
  </p:sldIdLst>
  <p:sldSz cx="9144000" cy="6858000" type="screen4x3"/>
  <p:notesSz cx="6808788" cy="9940925"/>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extLst>
    <p:ext uri="{521415D9-36F7-43E2-AB2F-B90AF26B5E84}">
      <p14:sectionLst xmlns:p14="http://schemas.microsoft.com/office/powerpoint/2010/main" xmlns="">
        <p14:section name="Default Section" id="{7042555F-E3B3-4A39-B915-7049C06F85E3}">
          <p14:sldIdLst>
            <p14:sldId id="417"/>
            <p14:sldId id="613"/>
            <p14:sldId id="592"/>
            <p14:sldId id="600"/>
            <p14:sldId id="537"/>
            <p14:sldId id="574"/>
            <p14:sldId id="536"/>
            <p14:sldId id="575"/>
            <p14:sldId id="538"/>
            <p14:sldId id="539"/>
            <p14:sldId id="576"/>
            <p14:sldId id="594"/>
            <p14:sldId id="577"/>
            <p14:sldId id="520"/>
            <p14:sldId id="578"/>
            <p14:sldId id="497"/>
            <p14:sldId id="515"/>
            <p14:sldId id="540"/>
            <p14:sldId id="579"/>
            <p14:sldId id="608"/>
            <p14:sldId id="573"/>
            <p14:sldId id="542"/>
            <p14:sldId id="561"/>
            <p14:sldId id="593"/>
            <p14:sldId id="541"/>
            <p14:sldId id="583"/>
            <p14:sldId id="498"/>
            <p14:sldId id="557"/>
            <p14:sldId id="499"/>
            <p14:sldId id="559"/>
            <p14:sldId id="500"/>
            <p14:sldId id="560"/>
            <p14:sldId id="543"/>
            <p14:sldId id="544"/>
            <p14:sldId id="546"/>
            <p14:sldId id="547"/>
            <p14:sldId id="549"/>
            <p14:sldId id="601"/>
            <p14:sldId id="595"/>
            <p14:sldId id="550"/>
            <p14:sldId id="609"/>
            <p14:sldId id="551"/>
            <p14:sldId id="552"/>
            <p14:sldId id="553"/>
            <p14:sldId id="504"/>
            <p14:sldId id="505"/>
            <p14:sldId id="521"/>
            <p14:sldId id="509"/>
            <p14:sldId id="522"/>
            <p14:sldId id="511"/>
            <p14:sldId id="523"/>
            <p14:sldId id="510"/>
            <p14:sldId id="525"/>
            <p14:sldId id="507"/>
            <p14:sldId id="524"/>
            <p14:sldId id="558"/>
            <p14:sldId id="528"/>
            <p14:sldId id="596"/>
            <p14:sldId id="556"/>
            <p14:sldId id="512"/>
            <p14:sldId id="527"/>
            <p14:sldId id="514"/>
            <p14:sldId id="529"/>
            <p14:sldId id="530"/>
            <p14:sldId id="531"/>
            <p14:sldId id="563"/>
            <p14:sldId id="532"/>
            <p14:sldId id="533"/>
            <p14:sldId id="590"/>
            <p14:sldId id="597"/>
            <p14:sldId id="564"/>
            <p14:sldId id="534"/>
            <p14:sldId id="535"/>
            <p14:sldId id="571"/>
            <p14:sldId id="599"/>
            <p14:sldId id="585"/>
            <p14:sldId id="586"/>
            <p14:sldId id="606"/>
            <p14:sldId id="598"/>
            <p14:sldId id="607"/>
            <p14:sldId id="614"/>
            <p14:sldId id="615"/>
            <p14:sldId id="616"/>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Jessup" initials="JJ" lastIdx="2" clrIdx="0"/>
  <p:cmAuthor id="1" name="Peter Cornish" initials="PC"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AE9E"/>
    <a:srgbClr val="FF9966"/>
    <a:srgbClr val="98002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2007" autoAdjust="0"/>
  </p:normalViewPr>
  <p:slideViewPr>
    <p:cSldViewPr>
      <p:cViewPr>
        <p:scale>
          <a:sx n="75" d="100"/>
          <a:sy n="75" d="100"/>
        </p:scale>
        <p:origin x="-2694" y="-888"/>
      </p:cViewPr>
      <p:guideLst>
        <p:guide orient="horz" pos="2160"/>
        <p:guide pos="2880"/>
      </p:guideLst>
    </p:cSldViewPr>
  </p:slideViewPr>
  <p:outlineViewPr>
    <p:cViewPr>
      <p:scale>
        <a:sx n="33" d="100"/>
        <a:sy n="33" d="100"/>
      </p:scale>
      <p:origin x="0" y="9048"/>
    </p:cViewPr>
  </p:outlineViewPr>
  <p:notesTextViewPr>
    <p:cViewPr>
      <p:scale>
        <a:sx n="100" d="100"/>
        <a:sy n="100" d="100"/>
      </p:scale>
      <p:origin x="0" y="870"/>
    </p:cViewPr>
  </p:notesTextViewPr>
  <p:sorterViewPr>
    <p:cViewPr>
      <p:scale>
        <a:sx n="125" d="100"/>
        <a:sy n="125" d="100"/>
      </p:scale>
      <p:origin x="0" y="10842"/>
    </p:cViewPr>
  </p:sorterViewPr>
  <p:notesViewPr>
    <p:cSldViewPr>
      <p:cViewPr varScale="1">
        <p:scale>
          <a:sx n="85" d="100"/>
          <a:sy n="85" d="100"/>
        </p:scale>
        <p:origin x="-3822" y="-96"/>
      </p:cViewPr>
      <p:guideLst>
        <p:guide orient="horz" pos="3131"/>
        <p:guide pos="2145"/>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FE8DABAE-797A-4278-9FAB-A2CE20115991}" type="datetimeFigureOut">
              <a:rPr lang="en-GB" smtClean="0"/>
              <a:pPr/>
              <a:t>20/09/2017</a:t>
            </a:fld>
            <a:endParaRPr lang="en-GB"/>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ABC9AFB1-3736-428E-93C6-CDC246EEE4A4}" type="slidenum">
              <a:rPr lang="en-GB" smtClean="0"/>
              <a:pPr/>
              <a:t>‹#›</a:t>
            </a:fld>
            <a:endParaRPr lang="en-GB"/>
          </a:p>
        </p:txBody>
      </p:sp>
    </p:spTree>
    <p:extLst>
      <p:ext uri="{BB962C8B-B14F-4D97-AF65-F5344CB8AC3E}">
        <p14:creationId xmlns:p14="http://schemas.microsoft.com/office/powerpoint/2010/main" xmlns="" val="1045747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9/20/2017</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xmlns=""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livebirths/adhocs/006453numberandproportionoflivebirthswhereoneorbothparentsarebornoutsidetheukenglandandwales2015"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localhealth.org.u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localhealth.org.u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indicators.hscic.gov.uk/webview/"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hfea.gov.uk/about-us/publication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hfea.gov.uk/about-us/publication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conceptionandfertilityrate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digital.nhs.uk/pubs/maternity1516"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gov.uk/government/statistics/seasonal-flu-vaccine-uptake-in-gp-patients-in-england-winter-season-2016-to-2017"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gov.uk/government/publications/pertussis-immunisation-in-pregnancy-vaccine-coverage-estimates-in-england-october-2013-to-march-2014"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content.digital.nhs.uk/catalogue/PUB22384"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igital.nhs.uk/catalogue/PUB24180"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ons.gov.uk/peoplepopulationandcommunity/birthsdeathsandmarriages/livebirths"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content.digital.nhs.uk/catalogue/PUB22384"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content.digital.nhs.uk/catalogue/PUB22384"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igital.nhs.uk/catalogue/PUB2418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www.england.nhs.uk/statistics/statistical-work-areas/maternity-and-breastfeeding/"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www.england.nhs.uk/statistics/statistical-work-areas/maternity-and-breastfeeding/"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england.nhs.uk/statistics/statistical-work-areas/maternity-and-breastfeeding/"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v.uk/government/publications/english-indices-of-deprivation-2015-technical-repor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gov.uk/government/collections/nhs-screening-programmes-national-data-reporting"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ns.gov.uk/peoplepopulationandcommunity/populationandmigration/populationprojection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fingertips.phe.org.uk/profile-group/mental-health/profile/perinatal-mental-health"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fingertips.phe.org.uk/profile-group/mental-health/profile/perinatal-mental-health"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ns.gov.uk/peoplepopulationandcommunity/populationandmigration/populationprojection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a:t>
            </a:fld>
            <a:endParaRPr lang="en-US"/>
          </a:p>
        </p:txBody>
      </p:sp>
    </p:spTree>
    <p:extLst>
      <p:ext uri="{BB962C8B-B14F-4D97-AF65-F5344CB8AC3E}">
        <p14:creationId xmlns:p14="http://schemas.microsoft.com/office/powerpoint/2010/main" xmlns="" val="4267241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b="1" dirty="0" smtClean="0"/>
              <a:t>Rationale</a:t>
            </a:r>
            <a:r>
              <a:rPr lang="en-GB" b="1" baseline="0" dirty="0" smtClean="0"/>
              <a:t>  - </a:t>
            </a:r>
            <a:r>
              <a:rPr lang="en-GB" b="0" baseline="0" dirty="0" smtClean="0"/>
              <a:t>demographic information on mothers born outside the UK.</a:t>
            </a:r>
          </a:p>
          <a:p>
            <a:endParaRPr lang="en-GB" b="1" baseline="0" dirty="0" smtClean="0"/>
          </a:p>
          <a:p>
            <a:r>
              <a:rPr lang="en-GB" b="1" baseline="0" dirty="0" smtClean="0"/>
              <a:t>Caveats - </a:t>
            </a:r>
            <a:r>
              <a:rPr lang="en-GB" dirty="0" smtClean="0">
                <a:effectLst/>
              </a:rPr>
              <a:t>Country of birth is collected at birth registration. Not all women born outside the UK will be recent in-migrants. Similarly, the UK born will include the children of earlier in-migrants (the second and third generation).</a:t>
            </a:r>
            <a:br>
              <a:rPr lang="en-GB" dirty="0" smtClean="0">
                <a:effectLst/>
              </a:rPr>
            </a:br>
            <a:r>
              <a:rPr lang="en-GB" dirty="0" smtClean="0">
                <a:effectLst/>
              </a:rPr>
              <a:t>Birth statistics represent births which occurred in England and Wales in the calendar year, but include a very small number of late registrations from the previous year. </a:t>
            </a:r>
            <a:br>
              <a:rPr lang="en-GB" dirty="0" smtClean="0">
                <a:effectLst/>
              </a:rPr>
            </a:br>
            <a:r>
              <a:rPr lang="en-GB" dirty="0" smtClean="0">
                <a:effectLst/>
              </a:rPr>
              <a:t>The number of live births to one foreign born parent includes sole registered live births (births registered by the mother alone, where information on the father was not recorded) where the mother is foreign born. Some births sole registered by UK born mothers may have foreign born fathers but it is not possible to quantify these as no information is available on the father.</a:t>
            </a:r>
            <a:br>
              <a:rPr lang="en-GB" dirty="0" smtClean="0">
                <a:effectLst/>
              </a:rPr>
            </a:br>
            <a:r>
              <a:rPr lang="en-GB" dirty="0" smtClean="0">
                <a:effectLst/>
              </a:rPr>
              <a:t>Percentages may not sum due to rounding.</a:t>
            </a:r>
          </a:p>
          <a:p>
            <a:endParaRPr lang="en-GB" b="1" dirty="0" smtClean="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Other information - </a:t>
            </a:r>
            <a:endParaRPr lang="en-GB" dirty="0" smtClean="0"/>
          </a:p>
          <a:p>
            <a:r>
              <a:rPr lang="en-GB" b="1" baseline="0" dirty="0" smtClean="0">
                <a:effectLst/>
              </a:rPr>
              <a:t>-</a:t>
            </a:r>
            <a:r>
              <a:rPr lang="en-GB" sz="1200" u="sng" kern="1200" dirty="0" smtClean="0">
                <a:solidFill>
                  <a:schemeClr val="tx1"/>
                </a:solidFill>
                <a:effectLst/>
                <a:latin typeface="+mn-lt"/>
                <a:ea typeface="ヒラギノ角ゴ Pro W3" pitchFamily="84" charset="-128"/>
                <a:cs typeface="ヒラギノ角ゴ Pro W3" pitchFamily="84" charset="-128"/>
                <a:hlinkClick r:id="rId3"/>
              </a:rPr>
              <a:t>https://www.ons.gov.uk/peoplepopulationandcommunity/birthsdeathsandmarriages/livebirths/adhocs/006453numberandproportionoflivebirthswhereoneorbothparentsarebornoutsidetheukenglandandwales2015</a:t>
            </a:r>
            <a:endParaRPr lang="en-GB" b="1"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12</a:t>
            </a:fld>
            <a:endParaRPr lang="en-US"/>
          </a:p>
        </p:txBody>
      </p:sp>
    </p:spTree>
    <p:extLst>
      <p:ext uri="{BB962C8B-B14F-4D97-AF65-F5344CB8AC3E}">
        <p14:creationId xmlns:p14="http://schemas.microsoft.com/office/powerpoint/2010/main" xmlns="" val="4115235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Teenage pregnancy is associated with poorer outcomes for both young parents and their children. This indicator can</a:t>
            </a:r>
            <a:r>
              <a:rPr lang="en-GB" baseline="0" dirty="0" smtClean="0"/>
              <a:t> show local variation.</a:t>
            </a:r>
            <a:endParaRPr lang="en-GB" dirty="0" smtClean="0"/>
          </a:p>
          <a:p>
            <a:endParaRPr lang="en-GB" dirty="0" smtClean="0"/>
          </a:p>
          <a:p>
            <a:r>
              <a:rPr lang="en-GB" b="1" dirty="0" smtClean="0"/>
              <a:t>Caveats</a:t>
            </a:r>
            <a:r>
              <a:rPr lang="en-GB" dirty="0" smtClean="0"/>
              <a:t> - Data allocated to local authority directly by using postcode of residence, and to CCG based on registered GP practice. </a:t>
            </a:r>
            <a:r>
              <a:rPr lang="en-GB" sz="1200" b="0" i="0" kern="1200" dirty="0" smtClean="0">
                <a:solidFill>
                  <a:schemeClr val="tx1"/>
                </a:solidFill>
                <a:effectLst/>
                <a:latin typeface="+mn-lt"/>
                <a:ea typeface="ヒラギノ角ゴ Pro W3" pitchFamily="84" charset="-128"/>
                <a:cs typeface="ヒラギノ角ゴ Pro W3" pitchFamily="84" charset="-128"/>
              </a:rPr>
              <a:t>Deliveries at home or in a private hospital are not included.</a:t>
            </a:r>
          </a:p>
          <a:p>
            <a:endParaRPr lang="en-GB" sz="1200" b="0" i="0" kern="1200" baseline="0" dirty="0" smtClean="0">
              <a:solidFill>
                <a:schemeClr val="tx1"/>
              </a:solidFill>
              <a:effectLst/>
              <a:latin typeface="+mn-lt"/>
              <a:ea typeface="ヒラギノ角ゴ Pro W3" pitchFamily="84" charset="-128"/>
            </a:endParaRPr>
          </a:p>
          <a:p>
            <a:r>
              <a:rPr lang="en-GB" sz="1200" b="0" i="0" kern="1200" baseline="0" dirty="0" smtClean="0">
                <a:solidFill>
                  <a:schemeClr val="tx1"/>
                </a:solidFill>
                <a:effectLst/>
                <a:latin typeface="+mn-lt"/>
                <a:ea typeface="ヒラギノ角ゴ Pro W3" pitchFamily="84" charset="-128"/>
              </a:rPr>
              <a:t>Values may have been suppressed for disclosure control due to small numbers</a:t>
            </a: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Other information - </a:t>
            </a:r>
            <a:r>
              <a:rPr lang="en-GB" sz="1200" b="0" i="0" kern="1200" dirty="0" smtClean="0">
                <a:solidFill>
                  <a:schemeClr val="tx1"/>
                </a:solidFill>
                <a:effectLst/>
                <a:latin typeface="+mn-lt"/>
                <a:ea typeface="ヒラギノ角ゴ Pro W3" pitchFamily="84" charset="-128"/>
                <a:cs typeface="ヒラギノ角ゴ Pro W3" pitchFamily="84" charset="-128"/>
              </a:rPr>
              <a:t>The Local Health Profiles offer further detail on deliveries to teenage mothers, and other indicators, down to a ward level. They can be found here: </a:t>
            </a:r>
            <a:r>
              <a:rPr lang="en-GB" sz="1200" b="0" i="0" u="sng" kern="1200" dirty="0" smtClean="0">
                <a:solidFill>
                  <a:schemeClr val="tx1"/>
                </a:solidFill>
                <a:effectLst/>
                <a:latin typeface="+mn-lt"/>
                <a:ea typeface="ヒラギノ角ゴ Pro W3" pitchFamily="84" charset="-128"/>
                <a:cs typeface="ヒラギノ角ゴ Pro W3" pitchFamily="84" charset="-128"/>
                <a:hlinkClick r:id="rId3"/>
              </a:rPr>
              <a:t>http://www.localhealth.org.uk/</a:t>
            </a:r>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13</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Rationale</a:t>
            </a:r>
            <a:r>
              <a:rPr lang="en-GB" dirty="0" smtClean="0"/>
              <a:t> – Teenage pregnancy is associated with poorer outcomes for both young parents and their children. </a:t>
            </a:r>
            <a:r>
              <a:rPr lang="en-GB" baseline="0" dirty="0" smtClean="0"/>
              <a:t>This indicator can show variation by deprivation..</a:t>
            </a:r>
            <a:endParaRPr lang="en-GB" dirty="0" smtClean="0"/>
          </a:p>
          <a:p>
            <a:endParaRPr lang="en-GB" dirty="0" smtClean="0"/>
          </a:p>
          <a:p>
            <a:r>
              <a:rPr lang="en-GB" b="1" dirty="0" smtClean="0"/>
              <a:t>Caveats</a:t>
            </a:r>
            <a:r>
              <a:rPr lang="en-GB" dirty="0" smtClean="0"/>
              <a:t> - Data allocated to local authority directly by using postcode of residence, and to CCG based on registered GP practice. </a:t>
            </a:r>
            <a:r>
              <a:rPr lang="en-GB" sz="1200" b="0" i="0" kern="1200" dirty="0" smtClean="0">
                <a:solidFill>
                  <a:schemeClr val="tx1"/>
                </a:solidFill>
                <a:effectLst/>
                <a:latin typeface="+mn-lt"/>
                <a:ea typeface="ヒラギノ角ゴ Pro W3" pitchFamily="84" charset="-128"/>
                <a:cs typeface="ヒラギノ角ゴ Pro W3" pitchFamily="84" charset="-128"/>
              </a:rPr>
              <a:t>Deliveries at home or in a private hospital are not included.</a:t>
            </a: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Other information - </a:t>
            </a:r>
            <a:r>
              <a:rPr lang="en-GB" sz="1200" b="0" i="0" kern="1200" dirty="0" smtClean="0">
                <a:solidFill>
                  <a:schemeClr val="tx1"/>
                </a:solidFill>
                <a:effectLst/>
                <a:latin typeface="+mn-lt"/>
                <a:ea typeface="ヒラギノ角ゴ Pro W3" pitchFamily="84" charset="-128"/>
                <a:cs typeface="ヒラギノ角ゴ Pro W3" pitchFamily="84" charset="-128"/>
              </a:rPr>
              <a:t>The Local Health Profiles offer further detail on deliveries to teenage mothers, and other indicators, down to a ward level. They can be found here: </a:t>
            </a:r>
            <a:r>
              <a:rPr lang="en-GB" sz="1200" b="0" i="0" u="sng" kern="1200" dirty="0" smtClean="0">
                <a:solidFill>
                  <a:schemeClr val="tx1"/>
                </a:solidFill>
                <a:effectLst/>
                <a:latin typeface="+mn-lt"/>
                <a:ea typeface="ヒラギノ角ゴ Pro W3" pitchFamily="84" charset="-128"/>
                <a:cs typeface="ヒラギノ角ゴ Pro W3" pitchFamily="84" charset="-128"/>
                <a:hlinkClick r:id="rId3"/>
              </a:rPr>
              <a:t>http://www.localhealth.org.uk/</a:t>
            </a:r>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14</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Older mothers are</a:t>
            </a:r>
            <a:r>
              <a:rPr lang="en-GB" baseline="0" dirty="0" smtClean="0"/>
              <a:t> more likely to experience pregnancy complications such as </a:t>
            </a:r>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preeclampsia, miscarriage and complicated pregnancies which</a:t>
            </a:r>
          </a:p>
          <a:p>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could result in use of forceps or caesarean section. M</a:t>
            </a:r>
            <a:r>
              <a:rPr lang="en-GB" sz="1200" kern="1200" dirty="0" smtClean="0">
                <a:solidFill>
                  <a:schemeClr val="tx1"/>
                </a:solidFill>
                <a:effectLst/>
                <a:latin typeface="+mn-lt"/>
                <a:ea typeface="ヒラギノ角ゴ Pro W3" pitchFamily="84" charset="-128"/>
                <a:cs typeface="ヒラギノ角ゴ Pro W3" pitchFamily="84" charset="-128"/>
              </a:rPr>
              <a:t>ultiple pregnancy is also more  common, both naturally conceived or as a result of assisted conception. Older mothers are however also more likely than younger mothers to start breastfeeding, and to continue for six months or more (Infant Feeding Survey - UK, 2010. Copyright © 2012, Health and Social Care Information Centre. All Rights Reserved.). </a:t>
            </a:r>
            <a:endParaRPr lang="en-GB" dirty="0" smtClean="0"/>
          </a:p>
          <a:p>
            <a:r>
              <a:rPr lang="en-GB" b="1" dirty="0" smtClean="0"/>
              <a:t>Caveats</a:t>
            </a:r>
            <a:r>
              <a:rPr lang="en-GB" dirty="0" smtClean="0"/>
              <a:t> –</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Other information - </a:t>
            </a:r>
            <a:r>
              <a:rPr lang="en-GB" sz="1200" dirty="0" smtClean="0">
                <a:solidFill>
                  <a:schemeClr val="tx1">
                    <a:lumMod val="50000"/>
                    <a:lumOff val="50000"/>
                  </a:schemeClr>
                </a:solidFill>
                <a:latin typeface="+mn-lt"/>
                <a:hlinkClick r:id="rId3"/>
              </a:rPr>
              <a:t>https://fingertips.phe.org.uk/profile-group/child-health/profile/child-health-pregnancy</a:t>
            </a:r>
            <a:endParaRPr lang="en-GB" dirty="0" smtClean="0"/>
          </a:p>
          <a:p>
            <a:r>
              <a:rPr lang="en-GB" b="1" baseline="0" dirty="0" smtClean="0"/>
              <a:t> </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15</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Fertility rates are closely tied to growth rates for an area and can be an excellent indicator of future population growth or decline in that area.</a:t>
            </a:r>
          </a:p>
          <a:p>
            <a:endParaRPr lang="en-GB" dirty="0" smtClean="0"/>
          </a:p>
          <a:p>
            <a:r>
              <a:rPr lang="en-GB" b="1" dirty="0" smtClean="0"/>
              <a:t>Caveats</a:t>
            </a:r>
            <a:r>
              <a:rPr lang="en-GB" dirty="0" smtClean="0"/>
              <a:t> - In calculating general fertility rates, it is assumed that births are occurring to females aged 11-49, this is because births to women over 49 are very rare. CCG is based on residence and has been derived from postcode.</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Other information - </a:t>
            </a:r>
            <a:r>
              <a:rPr lang="en-GB" baseline="0" dirty="0" smtClean="0"/>
              <a:t>https://www.ons.gov.uk/peoplepopulationandcommunity/birthsdeathsandmarriages/livebirths/bulletins/birthsummarytablesenglandandwales/previousReleases </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16</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Fertility rates are closely tied to growth rates for an area and can be an excellent indicator of future population growth or decline in that area.</a:t>
            </a:r>
          </a:p>
          <a:p>
            <a:endParaRPr lang="en-GB" dirty="0" smtClean="0"/>
          </a:p>
          <a:p>
            <a:r>
              <a:rPr lang="en-GB" b="1" dirty="0" smtClean="0"/>
              <a:t>Caveats</a:t>
            </a:r>
            <a:r>
              <a:rPr lang="en-GB" dirty="0" smtClean="0"/>
              <a:t> - In calculating general fertility rates, it is assumed that births are occurring to females aged 11-49, this is because births to women over 49 are very rare. CCG is based on residence and has been derived from postcode.</a:t>
            </a:r>
          </a:p>
          <a:p>
            <a:endParaRPr lang="en-GB" baseline="0" dirty="0" smtClean="0"/>
          </a:p>
          <a:p>
            <a:r>
              <a:rPr lang="en-GB" b="1" baseline="0" dirty="0" smtClean="0"/>
              <a:t>Other information </a:t>
            </a:r>
            <a:r>
              <a:rPr lang="en-GB" baseline="0" dirty="0" smtClean="0"/>
              <a:t>- https://www.ons.gov.uk/peoplepopulationandcommunity/birthsdeathsandmarriages/livebirths/bulletins/birthsummarytablesenglandandwales/previousReleases</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17</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Demographic information on fertility rates. The Total Fertility Rate is the average number of live children that a group of women would bear if they experienced the age-specific fertility rates of the calendar year in question throughout their childbearing lifespan.</a:t>
            </a:r>
          </a:p>
          <a:p>
            <a:endParaRPr lang="en-GB" dirty="0" smtClean="0"/>
          </a:p>
          <a:p>
            <a:r>
              <a:rPr lang="en-GB" b="1" dirty="0" smtClean="0"/>
              <a:t>Caveats</a:t>
            </a:r>
            <a:r>
              <a:rPr lang="en-GB" dirty="0" smtClean="0"/>
              <a:t> - Data that may potentially identify an individual have been removed. </a:t>
            </a:r>
            <a:r>
              <a:rPr lang="en-GB" sz="1200" b="0" i="0" u="none" strike="noStrike" kern="1200" dirty="0" smtClean="0">
                <a:solidFill>
                  <a:schemeClr val="tx1"/>
                </a:solidFill>
                <a:effectLst/>
                <a:latin typeface="+mn-lt"/>
                <a:ea typeface="ヒラギノ角ゴ Pro W3" pitchFamily="84" charset="-128"/>
                <a:cs typeface="ヒラギノ角ゴ Pro W3" pitchFamily="84" charset="-128"/>
              </a:rPr>
              <a:t>Local authority and County boundaries as of April 2009. The methodology for confidence intervals used in this indicator is currently under review. </a:t>
            </a:r>
          </a:p>
          <a:p>
            <a:endParaRPr lang="en-GB" sz="1200" b="0" i="0" u="none" strike="noStrike" kern="1200" dirty="0" smtClean="0">
              <a:solidFill>
                <a:schemeClr val="tx1"/>
              </a:solidFill>
              <a:effectLst/>
              <a:latin typeface="+mn-lt"/>
              <a:ea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Other information - </a:t>
            </a:r>
            <a:r>
              <a:rPr lang="en-GB" sz="1200" dirty="0" smtClean="0">
                <a:solidFill>
                  <a:schemeClr val="tx1">
                    <a:lumMod val="50000"/>
                    <a:lumOff val="50000"/>
                  </a:schemeClr>
                </a:solidFill>
                <a:latin typeface="+mn-lt"/>
                <a:hlinkClick r:id="rId3"/>
              </a:rPr>
              <a:t>https://indicators.hscic.gov.uk/webview/</a:t>
            </a:r>
            <a:endParaRPr lang="en-GB" sz="1200" dirty="0" smtClean="0">
              <a:solidFill>
                <a:schemeClr val="tx1">
                  <a:lumMod val="50000"/>
                  <a:lumOff val="50000"/>
                </a:schemeClr>
              </a:solidFill>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18</a:t>
            </a:fld>
            <a:endParaRPr lang="en-US"/>
          </a:p>
        </p:txBody>
      </p:sp>
    </p:spTree>
    <p:extLst>
      <p:ext uri="{BB962C8B-B14F-4D97-AF65-F5344CB8AC3E}">
        <p14:creationId xmlns:p14="http://schemas.microsoft.com/office/powerpoint/2010/main" xmlns="" val="403564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19</a:t>
            </a:fld>
            <a:endParaRPr lang="en-US"/>
          </a:p>
        </p:txBody>
      </p:sp>
    </p:spTree>
    <p:extLst>
      <p:ext uri="{BB962C8B-B14F-4D97-AF65-F5344CB8AC3E}">
        <p14:creationId xmlns:p14="http://schemas.microsoft.com/office/powerpoint/2010/main" xmlns="" val="4267241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ヒラギノ角ゴ Pro W3" pitchFamily="84" charset="-128"/>
                <a:cs typeface="ヒラギノ角ゴ Pro W3" pitchFamily="84" charset="-128"/>
              </a:rPr>
              <a:t>Rationale</a:t>
            </a:r>
            <a:r>
              <a:rPr lang="en-GB" sz="1200" kern="1200" dirty="0" smtClean="0">
                <a:solidFill>
                  <a:schemeClr val="tx1"/>
                </a:solidFill>
                <a:effectLst/>
                <a:latin typeface="+mn-lt"/>
                <a:ea typeface="ヒラギノ角ゴ Pro W3" pitchFamily="84" charset="-128"/>
                <a:cs typeface="ヒラギノ角ゴ Pro W3" pitchFamily="84" charset="-128"/>
              </a:rPr>
              <a:t> –  Data on patient flows between CCGs and Providers to help understand geographical patterns of service use.  The table shows the proportion of admissions for births by CCG to each of the main providers in the STP.  The remaining proportion go to a provider outside of the STP. </a:t>
            </a:r>
          </a:p>
          <a:p>
            <a:r>
              <a:rPr lang="en-GB" sz="1200" kern="1200" dirty="0" smtClean="0">
                <a:solidFill>
                  <a:schemeClr val="tx1"/>
                </a:solidFill>
                <a:effectLst/>
                <a:latin typeface="+mn-lt"/>
                <a:ea typeface="ヒラギノ角ゴ Pro W3" pitchFamily="84" charset="-128"/>
                <a:cs typeface="ヒラギノ角ゴ Pro W3" pitchFamily="84" charset="-128"/>
              </a:rPr>
              <a:t> </a:t>
            </a:r>
          </a:p>
          <a:p>
            <a:r>
              <a:rPr lang="en-GB" sz="1200" b="1" kern="1200" smtClean="0">
                <a:solidFill>
                  <a:schemeClr val="tx1"/>
                </a:solidFill>
                <a:effectLst/>
                <a:latin typeface="+mn-lt"/>
                <a:ea typeface="ヒラギノ角ゴ Pro W3" pitchFamily="84" charset="-128"/>
                <a:cs typeface="ヒラギノ角ゴ Pro W3" pitchFamily="84" charset="-128"/>
              </a:rPr>
              <a:t>Caveats</a:t>
            </a:r>
            <a:r>
              <a:rPr lang="en-GB" sz="1200" kern="1200" smtClean="0">
                <a:solidFill>
                  <a:schemeClr val="tx1"/>
                </a:solidFill>
                <a:effectLst/>
                <a:latin typeface="+mn-lt"/>
                <a:ea typeface="ヒラギノ角ゴ Pro W3" pitchFamily="84" charset="-128"/>
                <a:cs typeface="ヒラギノ角ゴ Pro W3" pitchFamily="84" charset="-128"/>
              </a:rPr>
              <a:t> – The data is based on number of births in hospital as recorded in the Hospital Episode Statistic (HES) dataset, using the 2015/16 data.  </a:t>
            </a:r>
          </a:p>
          <a:p>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20</a:t>
            </a:fld>
            <a:endParaRPr lang="en-US"/>
          </a:p>
        </p:txBody>
      </p:sp>
    </p:spTree>
    <p:extLst>
      <p:ext uri="{BB962C8B-B14F-4D97-AF65-F5344CB8AC3E}">
        <p14:creationId xmlns:p14="http://schemas.microsoft.com/office/powerpoint/2010/main" xmlns="" val="3644793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a:t>
            </a:r>
            <a:r>
              <a:rPr lang="en-GB" baseline="0" dirty="0" smtClean="0"/>
              <a:t> Data on patient flows across the region to help understand geographical patterns of service use. Circles represent the LSOA of residence for a birth. </a:t>
            </a:r>
            <a:endParaRPr lang="en-GB" dirty="0" smtClean="0"/>
          </a:p>
          <a:p>
            <a:endParaRPr lang="en-GB" dirty="0" smtClean="0"/>
          </a:p>
          <a:p>
            <a:r>
              <a:rPr lang="en-GB" b="1" dirty="0" smtClean="0"/>
              <a:t>Caveats</a:t>
            </a:r>
            <a:r>
              <a:rPr lang="en-GB" dirty="0" smtClean="0"/>
              <a:t> – The data is based</a:t>
            </a:r>
            <a:r>
              <a:rPr lang="en-GB" baseline="0" dirty="0" smtClean="0"/>
              <a:t> on number of births in hospital as recorded in the Hospital Episode Statistic (HES) dataset, using the 2015/16 data. The patient’s LSOA of residence was mapped alongside the provider. </a:t>
            </a:r>
            <a:endParaRPr lang="en-GB" dirty="0" smtClean="0"/>
          </a:p>
          <a:p>
            <a:endParaRPr lang="en-GB" dirty="0" smtClean="0"/>
          </a:p>
          <a:p>
            <a:r>
              <a:rPr lang="en-GB" b="1" baseline="0" dirty="0" smtClean="0"/>
              <a:t>Other information </a:t>
            </a:r>
            <a:r>
              <a:rPr lang="en-GB" baseline="0" dirty="0" smtClean="0"/>
              <a:t>- </a:t>
            </a:r>
            <a:endParaRPr lang="en-GB"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21</a:t>
            </a:fld>
            <a:endParaRPr lang="en-US"/>
          </a:p>
        </p:txBody>
      </p:sp>
    </p:spTree>
    <p:extLst>
      <p:ext uri="{BB962C8B-B14F-4D97-AF65-F5344CB8AC3E}">
        <p14:creationId xmlns:p14="http://schemas.microsoft.com/office/powerpoint/2010/main" xmlns="" val="398033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ヒラギノ角ゴ Pro W3" pitchFamily="84" charset="-128"/>
                <a:cs typeface="ヒラギノ角ゴ Pro W3" pitchFamily="84" charset="-128"/>
              </a:rPr>
              <a:t>Implementing Better Births - A resource pack for Local Maternity Systems</a:t>
            </a:r>
          </a:p>
          <a:p>
            <a:r>
              <a:rPr lang="en-GB" dirty="0" smtClean="0">
                <a:solidFill>
                  <a:srgbClr val="FF0000"/>
                </a:solidFill>
              </a:rPr>
              <a:t>https://www.england.nhs.uk/wp-content/uploads/2017/03/nhs-guidance-maternity-services-v1.pdf</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a:t>
            </a:fld>
            <a:endParaRPr lang="en-US"/>
          </a:p>
        </p:txBody>
      </p:sp>
    </p:spTree>
    <p:extLst>
      <p:ext uri="{BB962C8B-B14F-4D97-AF65-F5344CB8AC3E}">
        <p14:creationId xmlns:p14="http://schemas.microsoft.com/office/powerpoint/2010/main" xmlns="" val="1340014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22</a:t>
            </a:fld>
            <a:endParaRPr lang="en-US"/>
          </a:p>
        </p:txBody>
      </p:sp>
    </p:spTree>
    <p:extLst>
      <p:ext uri="{BB962C8B-B14F-4D97-AF65-F5344CB8AC3E}">
        <p14:creationId xmlns:p14="http://schemas.microsoft.com/office/powerpoint/2010/main" xmlns="" val="4267241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Rationale</a:t>
            </a:r>
            <a:r>
              <a:rPr lang="en-GB" dirty="0" smtClean="0"/>
              <a:t> – Fertility</a:t>
            </a:r>
            <a:r>
              <a:rPr lang="en-GB" baseline="0" dirty="0" smtClean="0"/>
              <a:t> treatment is an important element of the maternity journey for some families. IVF treatment is more likely to result in multiple births. Risk of pregnancy complications is higher (although also strongly correlated with maternal age).</a:t>
            </a:r>
            <a:endParaRPr lang="en-GB" dirty="0" smtClean="0"/>
          </a:p>
          <a:p>
            <a:endParaRPr lang="en-GB" dirty="0" smtClean="0"/>
          </a:p>
          <a:p>
            <a:endParaRPr lang="en-GB" dirty="0" smtClean="0"/>
          </a:p>
          <a:p>
            <a:r>
              <a:rPr lang="en-GB" b="1" dirty="0" smtClean="0"/>
              <a:t>Caveats</a:t>
            </a:r>
            <a:r>
              <a:rPr lang="en-GB" dirty="0" smtClean="0"/>
              <a:t> – The sum of patients treated is greater than the total number as some patients will have received treatment in more than one location. Patients may have also received IVF and DI treatment in one year.</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Other information </a:t>
            </a:r>
            <a:r>
              <a:rPr lang="en-GB" baseline="0" dirty="0" smtClean="0"/>
              <a:t>- </a:t>
            </a:r>
            <a:r>
              <a:rPr lang="en-GB" sz="1200" dirty="0" smtClean="0">
                <a:solidFill>
                  <a:schemeClr val="tx1">
                    <a:lumMod val="50000"/>
                    <a:lumOff val="50000"/>
                  </a:schemeClr>
                </a:solidFill>
                <a:latin typeface="+mn-lt"/>
                <a:hlinkClick r:id="rId3"/>
              </a:rPr>
              <a:t>https://www.hfea.gov.uk/about-us/publications/</a:t>
            </a:r>
            <a:r>
              <a:rPr lang="en-GB" sz="1200" dirty="0" smtClean="0">
                <a:solidFill>
                  <a:schemeClr val="tx1">
                    <a:lumMod val="50000"/>
                    <a:lumOff val="50000"/>
                  </a:schemeClr>
                </a:solidFill>
                <a:latin typeface="+mn-lt"/>
              </a:rPr>
              <a:t>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23</a:t>
            </a:fld>
            <a:endParaRPr lang="en-US"/>
          </a:p>
        </p:txBody>
      </p:sp>
    </p:spTree>
    <p:extLst>
      <p:ext uri="{BB962C8B-B14F-4D97-AF65-F5344CB8AC3E}">
        <p14:creationId xmlns:p14="http://schemas.microsoft.com/office/powerpoint/2010/main" xmlns="" val="4120990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This indicator shows</a:t>
            </a:r>
            <a:r>
              <a:rPr lang="en-GB" baseline="0" dirty="0" smtClean="0"/>
              <a:t> </a:t>
            </a:r>
            <a:r>
              <a:rPr lang="en-GB" dirty="0" smtClean="0"/>
              <a:t>trend over time.</a:t>
            </a:r>
          </a:p>
          <a:p>
            <a:endParaRPr lang="en-GB" dirty="0" smtClean="0"/>
          </a:p>
          <a:p>
            <a:r>
              <a:rPr lang="en-GB" b="1" dirty="0" smtClean="0"/>
              <a:t>Caveats</a:t>
            </a:r>
            <a:r>
              <a:rPr lang="en-GB" dirty="0" smtClean="0"/>
              <a:t> - The sum of patients treated is greater than the total number as some patients will have received treatment in more than one location. Patients may have also received IVF and DI treatment in one year.</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Other information </a:t>
            </a:r>
            <a:r>
              <a:rPr lang="en-GB" baseline="0" dirty="0" smtClean="0"/>
              <a:t>- </a:t>
            </a:r>
            <a:r>
              <a:rPr lang="en-GB" sz="1200" dirty="0" smtClean="0">
                <a:solidFill>
                  <a:schemeClr val="tx1">
                    <a:lumMod val="50000"/>
                    <a:lumOff val="50000"/>
                  </a:schemeClr>
                </a:solidFill>
                <a:latin typeface="+mn-lt"/>
                <a:hlinkClick r:id="rId3"/>
              </a:rPr>
              <a:t>https://www.hfea.gov.uk/about-us/publications/</a:t>
            </a:r>
            <a:r>
              <a:rPr lang="en-GB" sz="1200" dirty="0" smtClean="0">
                <a:solidFill>
                  <a:schemeClr val="tx1">
                    <a:lumMod val="50000"/>
                    <a:lumOff val="50000"/>
                  </a:schemeClr>
                </a:solidFill>
                <a:latin typeface="+mn-lt"/>
              </a:rPr>
              <a:t> </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24</a:t>
            </a:fld>
            <a:endParaRPr lang="en-US"/>
          </a:p>
        </p:txBody>
      </p:sp>
    </p:spTree>
    <p:extLst>
      <p:ext uri="{BB962C8B-B14F-4D97-AF65-F5344CB8AC3E}">
        <p14:creationId xmlns:p14="http://schemas.microsoft.com/office/powerpoint/2010/main" xmlns="" val="2465288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Demographic data; </a:t>
            </a:r>
            <a:r>
              <a:rPr lang="en-GB" baseline="0" dirty="0" smtClean="0"/>
              <a:t>This indicator can show local variation</a:t>
            </a:r>
            <a:r>
              <a:rPr lang="en-GB" dirty="0" smtClean="0"/>
              <a:t>.</a:t>
            </a:r>
          </a:p>
          <a:p>
            <a:endParaRPr lang="en-GB" dirty="0" smtClean="0"/>
          </a:p>
          <a:p>
            <a:r>
              <a:rPr lang="en-GB" b="1" dirty="0" smtClean="0"/>
              <a:t>Caveats</a:t>
            </a:r>
            <a:r>
              <a:rPr lang="en-GB" dirty="0" smtClean="0"/>
              <a:t> - </a:t>
            </a:r>
            <a:r>
              <a:rPr lang="en-GB" sz="1200" b="0" i="0" kern="1200" dirty="0" smtClean="0">
                <a:solidFill>
                  <a:schemeClr val="tx1"/>
                </a:solidFill>
                <a:effectLst/>
                <a:latin typeface="+mn-lt"/>
                <a:ea typeface="ヒラギノ角ゴ Pro W3" pitchFamily="84" charset="-128"/>
                <a:cs typeface="ヒラギノ角ゴ Pro W3" pitchFamily="84" charset="-128"/>
              </a:rPr>
              <a:t>Conception statistics includes births and legal</a:t>
            </a:r>
            <a:r>
              <a:rPr lang="en-GB" sz="1200" b="0" i="0" kern="1200" baseline="0" dirty="0" smtClean="0">
                <a:solidFill>
                  <a:schemeClr val="tx1"/>
                </a:solidFill>
                <a:effectLst/>
                <a:latin typeface="+mn-lt"/>
                <a:ea typeface="ヒラギノ角ゴ Pro W3" pitchFamily="84" charset="-128"/>
                <a:cs typeface="ヒラギノ角ゴ Pro W3" pitchFamily="84" charset="-128"/>
              </a:rPr>
              <a:t> abortions and</a:t>
            </a:r>
            <a:r>
              <a:rPr lang="en-GB" sz="1200" b="0" i="0" kern="1200" dirty="0" smtClean="0">
                <a:solidFill>
                  <a:schemeClr val="tx1"/>
                </a:solidFill>
                <a:effectLst/>
                <a:latin typeface="+mn-lt"/>
                <a:ea typeface="ヒラギノ角ゴ Pro W3" pitchFamily="84" charset="-128"/>
                <a:cs typeface="ヒラギノ角ゴ Pro W3" pitchFamily="84" charset="-128"/>
              </a:rPr>
              <a:t> do not include miscarriages or illegal abortions.</a:t>
            </a:r>
          </a:p>
          <a:p>
            <a:endParaRPr lang="en-GB" sz="1200" b="0" i="0" kern="1200" dirty="0" smtClean="0">
              <a:solidFill>
                <a:schemeClr val="tx1"/>
              </a:solidFill>
              <a:effectLst/>
              <a:latin typeface="+mn-lt"/>
              <a:ea typeface="ヒラギノ角ゴ Pro W3" pitchFamily="84" charset="-128"/>
            </a:endParaRPr>
          </a:p>
          <a:p>
            <a:r>
              <a:rPr lang="en-GB" b="1" baseline="0" dirty="0" smtClean="0"/>
              <a:t>Other information </a:t>
            </a:r>
            <a:r>
              <a:rPr lang="en-GB" baseline="0" dirty="0" smtClean="0"/>
              <a:t>- </a:t>
            </a:r>
            <a:r>
              <a:rPr lang="en-GB" sz="1200" dirty="0" smtClean="0">
                <a:solidFill>
                  <a:schemeClr val="tx1">
                    <a:lumMod val="50000"/>
                    <a:lumOff val="50000"/>
                  </a:schemeClr>
                </a:solidFill>
                <a:latin typeface="+mn-lt"/>
                <a:hlinkClick r:id="rId3"/>
              </a:rPr>
              <a:t>https://www.ons.gov.uk/peoplepopulationandcommunity/birthsdeathsandmarriages/conceptionandfertilityrates</a:t>
            </a:r>
            <a:r>
              <a:rPr lang="en-GB" sz="1200" dirty="0" smtClean="0">
                <a:solidFill>
                  <a:schemeClr val="tx1">
                    <a:lumMod val="50000"/>
                    <a:lumOff val="50000"/>
                  </a:schemeClr>
                </a:solidFill>
                <a:latin typeface="+mn-lt"/>
              </a:rPr>
              <a:t>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25</a:t>
            </a:fld>
            <a:endParaRPr lang="en-US"/>
          </a:p>
        </p:txBody>
      </p:sp>
    </p:spTree>
    <p:extLst>
      <p:ext uri="{BB962C8B-B14F-4D97-AF65-F5344CB8AC3E}">
        <p14:creationId xmlns:p14="http://schemas.microsoft.com/office/powerpoint/2010/main" xmlns="" val="1345990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Miscarriage</a:t>
            </a:r>
            <a:r>
              <a:rPr lang="en-GB" baseline="0" dirty="0" smtClean="0"/>
              <a:t> is part of the maternity services journey for some families. </a:t>
            </a:r>
            <a:r>
              <a:rPr lang="en-GB" dirty="0" smtClean="0"/>
              <a:t>Ectopic pregnancy is a serious condition that usually results in hospital admission. </a:t>
            </a:r>
          </a:p>
          <a:p>
            <a:endParaRPr lang="en-GB" dirty="0" smtClean="0"/>
          </a:p>
          <a:p>
            <a:r>
              <a:rPr lang="en-GB" b="1" dirty="0" smtClean="0"/>
              <a:t>Caveats</a:t>
            </a:r>
            <a:r>
              <a:rPr lang="en-GB" dirty="0" smtClean="0"/>
              <a:t> – Not all miscarriages result</a:t>
            </a:r>
            <a:r>
              <a:rPr lang="en-GB" baseline="0" dirty="0" smtClean="0"/>
              <a:t> in a hospital stay, so this is likely to be an under-representation of the true number of miscarriages.</a:t>
            </a:r>
            <a:r>
              <a:rPr lang="en-GB" sz="1200" dirty="0" smtClean="0"/>
              <a:t>									</a:t>
            </a:r>
          </a:p>
          <a:p>
            <a:endParaRPr lang="en-GB" dirty="0" smtClean="0"/>
          </a:p>
          <a:p>
            <a:endParaRPr lang="en-GB" dirty="0" smtClean="0"/>
          </a:p>
          <a:p>
            <a:r>
              <a:rPr lang="en-GB" b="1" baseline="0" dirty="0" smtClean="0"/>
              <a:t>Other information </a:t>
            </a:r>
            <a:r>
              <a:rPr lang="en-GB" baseline="0" dirty="0" smtClean="0"/>
              <a:t>- </a:t>
            </a:r>
            <a:r>
              <a:rPr lang="en-GB" sz="1200" dirty="0" smtClean="0">
                <a:solidFill>
                  <a:schemeClr val="tx1">
                    <a:lumMod val="50000"/>
                    <a:lumOff val="50000"/>
                  </a:schemeClr>
                </a:solidFill>
                <a:latin typeface="+mn-lt"/>
                <a:hlinkClick r:id="rId3"/>
              </a:rPr>
              <a:t>http://digital.nhs.uk/pubs/maternity1516</a:t>
            </a:r>
            <a:r>
              <a:rPr lang="en-GB" sz="1200" dirty="0" smtClean="0">
                <a:solidFill>
                  <a:schemeClr val="tx1">
                    <a:lumMod val="50000"/>
                    <a:lumOff val="50000"/>
                  </a:schemeClr>
                </a:solidFill>
                <a:latin typeface="+mn-lt"/>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solidFill>
                  <a:schemeClr val="tx1">
                    <a:lumMod val="50000"/>
                    <a:lumOff val="50000"/>
                  </a:schemeClr>
                </a:solidFill>
                <a:latin typeface="+mn-lt"/>
              </a:rPr>
              <a:t>Sexual and reproductive health profiles - https://fingertips.phe.org.uk/profile/sexualhealth/data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smtClean="0">
              <a:solidFill>
                <a:schemeClr val="tx1">
                  <a:lumMod val="50000"/>
                  <a:lumOff val="50000"/>
                </a:schemeClr>
              </a:solidFill>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26</a:t>
            </a:fld>
            <a:endParaRPr lang="en-US"/>
          </a:p>
        </p:txBody>
      </p:sp>
    </p:spTree>
    <p:extLst>
      <p:ext uri="{BB962C8B-B14F-4D97-AF65-F5344CB8AC3E}">
        <p14:creationId xmlns:p14="http://schemas.microsoft.com/office/powerpoint/2010/main" xmlns="" val="3201025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Teenage pregnancy is associated with poorer outcomes for both young parents and their children. This indicator can show local variation. </a:t>
            </a:r>
            <a:r>
              <a:rPr lang="en-GB" sz="1200" kern="1200" dirty="0" smtClean="0">
                <a:solidFill>
                  <a:schemeClr val="tx1"/>
                </a:solidFill>
                <a:effectLst/>
                <a:latin typeface="+mn-lt"/>
                <a:ea typeface="ヒラギノ角ゴ Pro W3" pitchFamily="84" charset="-128"/>
                <a:cs typeface="ヒラギノ角ゴ Pro W3" pitchFamily="84" charset="-128"/>
              </a:rPr>
              <a:t>Teenage mothers are less likely to finish their education, are more likely to bring up their child alone and in poverty and have a higher risk of poor mental health than older mothers. Infant mortality rates for babies born to teenage mothers are around 60% higher than for babies born to older mothers. The children of teenage mothers have an increased risk of living in poverty and poor quality housing and are more likely to have accidents and behavioural problems</a:t>
            </a:r>
            <a:endParaRPr lang="en-GB"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Caveats</a:t>
            </a:r>
            <a:r>
              <a:rPr lang="en-GB" dirty="0" smtClean="0"/>
              <a:t> - </a:t>
            </a:r>
            <a:r>
              <a:rPr lang="en-GB" sz="1200" b="0" i="0" kern="1200" dirty="0" smtClean="0">
                <a:solidFill>
                  <a:schemeClr val="tx1"/>
                </a:solidFill>
                <a:effectLst/>
                <a:latin typeface="+mn-lt"/>
                <a:ea typeface="ヒラギノ角ゴ Pro W3" pitchFamily="84" charset="-128"/>
                <a:cs typeface="ヒラギノ角ゴ Pro W3" pitchFamily="84" charset="-128"/>
              </a:rPr>
              <a:t>Conception statistics includes births and legal</a:t>
            </a:r>
            <a:r>
              <a:rPr lang="en-GB" sz="1200" b="0" i="0" kern="1200" baseline="0" dirty="0" smtClean="0">
                <a:solidFill>
                  <a:schemeClr val="tx1"/>
                </a:solidFill>
                <a:effectLst/>
                <a:latin typeface="+mn-lt"/>
                <a:ea typeface="ヒラギノ角ゴ Pro W3" pitchFamily="84" charset="-128"/>
                <a:cs typeface="ヒラギノ角ゴ Pro W3" pitchFamily="84" charset="-128"/>
              </a:rPr>
              <a:t> abortions and</a:t>
            </a:r>
            <a:r>
              <a:rPr lang="en-GB" sz="1200" b="0" i="0" kern="1200" dirty="0" smtClean="0">
                <a:solidFill>
                  <a:schemeClr val="tx1"/>
                </a:solidFill>
                <a:effectLst/>
                <a:latin typeface="+mn-lt"/>
                <a:ea typeface="ヒラギノ角ゴ Pro W3" pitchFamily="84" charset="-128"/>
                <a:cs typeface="ヒラギノ角ゴ Pro W3" pitchFamily="84" charset="-128"/>
              </a:rPr>
              <a:t> do not include miscarriages or illegal abortions. </a:t>
            </a:r>
            <a:r>
              <a:rPr lang="en-GB" dirty="0" smtClean="0">
                <a:effectLst/>
              </a:rPr>
              <a:t/>
            </a:r>
            <a:br>
              <a:rPr lang="en-GB" dirty="0" smtClean="0">
                <a:effectLst/>
              </a:rPr>
            </a:br>
            <a:r>
              <a:rPr lang="en-GB" dirty="0" smtClean="0">
                <a:effectLst/>
              </a:rPr>
              <a:t>The date of conception is estimated using recorded gestation for abortions and stillbirths, and assuming 38 weeks gestation for live births. </a:t>
            </a:r>
            <a:r>
              <a:rPr lang="en-GB" sz="1200" b="0" i="0" kern="1200" dirty="0" smtClean="0">
                <a:solidFill>
                  <a:schemeClr val="tx1"/>
                </a:solidFill>
                <a:effectLst/>
                <a:latin typeface="+mn-lt"/>
                <a:ea typeface="ヒラギノ角ゴ Pro W3" pitchFamily="84" charset="-128"/>
                <a:cs typeface="ヒラギノ角ゴ Pro W3" pitchFamily="84" charset="-128"/>
              </a:rPr>
              <a:t>Only about 5% of under 18 conceptions are to girls aged 14 or under and to include younger age groups in the base population would produce misleading results. The 15-17 age group is effectively treated as population at risk.</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Other information </a:t>
            </a:r>
            <a:r>
              <a:rPr lang="en-GB" baseline="0" dirty="0" smtClean="0"/>
              <a:t>- </a:t>
            </a:r>
            <a:r>
              <a:rPr lang="en-GB" sz="1200" dirty="0" smtClean="0">
                <a:solidFill>
                  <a:schemeClr val="tx1">
                    <a:lumMod val="50000"/>
                    <a:lumOff val="50000"/>
                  </a:schemeClr>
                </a:solidFill>
                <a:hlinkClick r:id="rId3"/>
              </a:rPr>
              <a:t>https://fingertips.phe.org.uk/profile-group/child-health/profile/child-health-pregnancy</a:t>
            </a:r>
            <a:endParaRPr lang="en-GB" sz="1200" dirty="0" smtClean="0">
              <a:solidFill>
                <a:schemeClr val="tx1">
                  <a:lumMod val="50000"/>
                  <a:lumOff val="50000"/>
                </a:schemeClr>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27</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Research evidence, particularly from longitudinal studies, shows that teenage pregnancy is associated with poorer outcomes for both young parents and their children. </a:t>
            </a:r>
            <a:r>
              <a:rPr lang="en-GB" sz="1200" b="0" i="0" kern="1200" dirty="0" smtClean="0">
                <a:solidFill>
                  <a:schemeClr val="tx1"/>
                </a:solidFill>
                <a:effectLst/>
                <a:latin typeface="+mn-lt"/>
                <a:ea typeface="ヒラギノ角ゴ Pro W3" pitchFamily="84" charset="-128"/>
                <a:cs typeface="ヒラギノ角ゴ Pro W3" pitchFamily="84" charset="-128"/>
              </a:rPr>
              <a:t>Most teenage pregnancies are unplanned and around half end in an abortion. As well as it being an avoidable experience for the young woman, abortions represent an avoidable cost to the NHS</a:t>
            </a:r>
            <a:endParaRPr lang="en-GB"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Caveats</a:t>
            </a:r>
            <a:r>
              <a:rPr lang="en-GB" dirty="0" smtClean="0"/>
              <a:t> - </a:t>
            </a:r>
            <a:r>
              <a:rPr lang="en-GB" sz="1200" b="0" i="0" kern="1200" dirty="0" smtClean="0">
                <a:solidFill>
                  <a:schemeClr val="tx1"/>
                </a:solidFill>
                <a:effectLst/>
                <a:latin typeface="+mn-lt"/>
                <a:ea typeface="ヒラギノ角ゴ Pro W3" pitchFamily="84" charset="-128"/>
                <a:cs typeface="ヒラギノ角ゴ Pro W3" pitchFamily="84" charset="-128"/>
              </a:rPr>
              <a:t>Conception statistics includes births and legal</a:t>
            </a:r>
            <a:r>
              <a:rPr lang="en-GB" sz="1200" b="0" i="0" kern="1200" baseline="0" dirty="0" smtClean="0">
                <a:solidFill>
                  <a:schemeClr val="tx1"/>
                </a:solidFill>
                <a:effectLst/>
                <a:latin typeface="+mn-lt"/>
                <a:ea typeface="ヒラギノ角ゴ Pro W3" pitchFamily="84" charset="-128"/>
                <a:cs typeface="ヒラギノ角ゴ Pro W3" pitchFamily="84" charset="-128"/>
              </a:rPr>
              <a:t> abortions and</a:t>
            </a:r>
            <a:r>
              <a:rPr lang="en-GB" sz="1200" b="0" i="0" kern="1200" dirty="0" smtClean="0">
                <a:solidFill>
                  <a:schemeClr val="tx1"/>
                </a:solidFill>
                <a:effectLst/>
                <a:latin typeface="+mn-lt"/>
                <a:ea typeface="ヒラギノ角ゴ Pro W3" pitchFamily="84" charset="-128"/>
                <a:cs typeface="ヒラギノ角ゴ Pro W3" pitchFamily="84" charset="-128"/>
              </a:rPr>
              <a:t> do not include miscarriages or illegal abortions. </a:t>
            </a:r>
            <a:r>
              <a:rPr lang="en-GB" dirty="0" smtClean="0">
                <a:effectLst/>
              </a:rPr>
              <a:t/>
            </a:r>
            <a:br>
              <a:rPr lang="en-GB" dirty="0" smtClean="0">
                <a:effectLst/>
              </a:rPr>
            </a:br>
            <a:r>
              <a:rPr lang="en-GB" dirty="0" smtClean="0">
                <a:effectLst/>
              </a:rPr>
              <a:t>The date of conception is estimated using recorded gestation for abortions and stillbirths, and assuming 38 weeks gestation for live births. </a:t>
            </a:r>
            <a:r>
              <a:rPr lang="en-GB" sz="1200" b="0" i="0" kern="1200" dirty="0" smtClean="0">
                <a:solidFill>
                  <a:schemeClr val="tx1"/>
                </a:solidFill>
                <a:effectLst/>
                <a:latin typeface="+mn-lt"/>
                <a:ea typeface="ヒラギノ角ゴ Pro W3" pitchFamily="84" charset="-128"/>
                <a:cs typeface="ヒラギノ角ゴ Pro W3" pitchFamily="84" charset="-128"/>
              </a:rPr>
              <a:t>Only about 5% of under 18 conceptions are to girls aged 14 or under and to include younger age groups in the base population would produce misleading results. The 15-17 age group is effectively treated as population at risk.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smtClean="0">
                <a:solidFill>
                  <a:schemeClr val="tx1"/>
                </a:solidFill>
                <a:effectLst/>
                <a:latin typeface="+mn-lt"/>
                <a:ea typeface="ヒラギノ角ゴ Pro W3" pitchFamily="84" charset="-128"/>
                <a:cs typeface="ヒラギノ角ゴ Pro W3" pitchFamily="84" charset="-128"/>
              </a:rPr>
              <a:t>Deprivation deciles and ONS group calculations exclude any local authority values that have been suppressed.</a:t>
            </a:r>
            <a:endParaRPr lang="en-GB" dirty="0" smtClean="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Other information </a:t>
            </a:r>
            <a:r>
              <a:rPr lang="en-GB" baseline="0" dirty="0" smtClean="0"/>
              <a:t>- </a:t>
            </a:r>
            <a:r>
              <a:rPr lang="en-GB" sz="1200" dirty="0" smtClean="0">
                <a:solidFill>
                  <a:schemeClr val="tx1">
                    <a:lumMod val="50000"/>
                    <a:lumOff val="50000"/>
                  </a:schemeClr>
                </a:solidFill>
                <a:hlinkClick r:id="rId3"/>
              </a:rPr>
              <a:t>https://fingertips.phe.org.uk/profile-group/child-health/profile/child-health-pregnancy</a:t>
            </a:r>
            <a:endParaRPr lang="en-GB" sz="1200" dirty="0" smtClean="0">
              <a:solidFill>
                <a:schemeClr val="tx1">
                  <a:lumMod val="50000"/>
                  <a:lumOff val="50000"/>
                </a:schemeClr>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28</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Teenage pregnancy is associated with poorer outcomes for both young parents and their children. </a:t>
            </a:r>
            <a:r>
              <a:rPr lang="en-GB" baseline="0" dirty="0" smtClean="0"/>
              <a:t>This indicator can show variation by deprivation.</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Caveats</a:t>
            </a:r>
            <a:r>
              <a:rPr lang="en-GB" dirty="0" smtClean="0"/>
              <a:t> - </a:t>
            </a:r>
            <a:r>
              <a:rPr lang="en-GB" sz="1200" b="0" i="0" kern="1200" dirty="0" smtClean="0">
                <a:solidFill>
                  <a:schemeClr val="tx1"/>
                </a:solidFill>
                <a:effectLst/>
                <a:latin typeface="+mn-lt"/>
                <a:ea typeface="ヒラギノ角ゴ Pro W3" pitchFamily="84" charset="-128"/>
                <a:cs typeface="ヒラギノ角ゴ Pro W3" pitchFamily="84" charset="-128"/>
              </a:rPr>
              <a:t>Conception statistics includes births and legal</a:t>
            </a:r>
            <a:r>
              <a:rPr lang="en-GB" sz="1200" b="0" i="0" kern="1200" baseline="0" dirty="0" smtClean="0">
                <a:solidFill>
                  <a:schemeClr val="tx1"/>
                </a:solidFill>
                <a:effectLst/>
                <a:latin typeface="+mn-lt"/>
                <a:ea typeface="ヒラギノ角ゴ Pro W3" pitchFamily="84" charset="-128"/>
                <a:cs typeface="ヒラギノ角ゴ Pro W3" pitchFamily="84" charset="-128"/>
              </a:rPr>
              <a:t> abortions and</a:t>
            </a:r>
            <a:r>
              <a:rPr lang="en-GB" sz="1200" b="0" i="0" kern="1200" dirty="0" smtClean="0">
                <a:solidFill>
                  <a:schemeClr val="tx1"/>
                </a:solidFill>
                <a:effectLst/>
                <a:latin typeface="+mn-lt"/>
                <a:ea typeface="ヒラギノ角ゴ Pro W3" pitchFamily="84" charset="-128"/>
                <a:cs typeface="ヒラギノ角ゴ Pro W3" pitchFamily="84" charset="-128"/>
              </a:rPr>
              <a:t> do not include miscarriages or illegal abortions. </a:t>
            </a:r>
            <a:r>
              <a:rPr lang="en-GB" dirty="0" smtClean="0">
                <a:effectLst/>
              </a:rPr>
              <a:t/>
            </a:r>
            <a:br>
              <a:rPr lang="en-GB" dirty="0" smtClean="0">
                <a:effectLst/>
              </a:rPr>
            </a:br>
            <a:r>
              <a:rPr lang="en-GB" dirty="0" smtClean="0">
                <a:effectLst/>
              </a:rPr>
              <a:t>The date of conception is estimated using recorded gestation for abortions and stillbirths, and assuming 38 weeks gestation for live births. </a:t>
            </a:r>
            <a:r>
              <a:rPr lang="en-GB" sz="1200" b="0" i="0" kern="1200" dirty="0" smtClean="0">
                <a:solidFill>
                  <a:schemeClr val="tx1"/>
                </a:solidFill>
                <a:effectLst/>
                <a:latin typeface="+mn-lt"/>
                <a:ea typeface="ヒラギノ角ゴ Pro W3" pitchFamily="84" charset="-128"/>
                <a:cs typeface="ヒラギノ角ゴ Pro W3" pitchFamily="84" charset="-128"/>
              </a:rPr>
              <a:t>There are few conceptions to girls aged 12 or under and to include younger age groups in the base population would produce misleading results. The 13-15 age group is effectively treated as the population at risk.</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smtClean="0">
              <a:solidFill>
                <a:schemeClr val="tx1"/>
              </a:solidFill>
              <a:effectLst/>
              <a:latin typeface="+mn-lt"/>
              <a:ea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Other information </a:t>
            </a:r>
            <a:r>
              <a:rPr lang="en-GB" baseline="0" dirty="0" smtClean="0"/>
              <a:t>- </a:t>
            </a:r>
            <a:r>
              <a:rPr lang="en-GB" sz="1200" dirty="0" smtClean="0">
                <a:solidFill>
                  <a:schemeClr val="tx1">
                    <a:lumMod val="50000"/>
                    <a:lumOff val="50000"/>
                  </a:schemeClr>
                </a:solidFill>
                <a:hlinkClick r:id="rId3"/>
              </a:rPr>
              <a:t>https://fingertips.phe.org.uk/profile-group/child-health/profile/child-health-pregnancy</a:t>
            </a:r>
            <a:endParaRPr lang="en-GB" sz="1200" dirty="0" smtClean="0">
              <a:solidFill>
                <a:schemeClr val="tx1">
                  <a:lumMod val="50000"/>
                  <a:lumOff val="50000"/>
                </a:schemeClr>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effectLst/>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29</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Teenage pregnancy is associated with poorer outcomes for both young parents and their children. </a:t>
            </a:r>
            <a:r>
              <a:rPr lang="en-GB" baseline="0" dirty="0" smtClean="0"/>
              <a:t>This indicator can show variation by deprivation.</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Caveats</a:t>
            </a:r>
            <a:r>
              <a:rPr lang="en-GB" dirty="0" smtClean="0"/>
              <a:t> - </a:t>
            </a:r>
            <a:r>
              <a:rPr lang="en-GB" sz="1200" b="0" i="0" kern="1200" dirty="0" smtClean="0">
                <a:solidFill>
                  <a:schemeClr val="tx1"/>
                </a:solidFill>
                <a:effectLst/>
                <a:latin typeface="+mn-lt"/>
                <a:ea typeface="ヒラギノ角ゴ Pro W3" pitchFamily="84" charset="-128"/>
                <a:cs typeface="ヒラギノ角ゴ Pro W3" pitchFamily="84" charset="-128"/>
              </a:rPr>
              <a:t>Conception statistics includes births and legal</a:t>
            </a:r>
            <a:r>
              <a:rPr lang="en-GB" sz="1200" b="0" i="0" kern="1200" baseline="0" dirty="0" smtClean="0">
                <a:solidFill>
                  <a:schemeClr val="tx1"/>
                </a:solidFill>
                <a:effectLst/>
                <a:latin typeface="+mn-lt"/>
                <a:ea typeface="ヒラギノ角ゴ Pro W3" pitchFamily="84" charset="-128"/>
                <a:cs typeface="ヒラギノ角ゴ Pro W3" pitchFamily="84" charset="-128"/>
              </a:rPr>
              <a:t> abortions and</a:t>
            </a:r>
            <a:r>
              <a:rPr lang="en-GB" sz="1200" b="0" i="0" kern="1200" dirty="0" smtClean="0">
                <a:solidFill>
                  <a:schemeClr val="tx1"/>
                </a:solidFill>
                <a:effectLst/>
                <a:latin typeface="+mn-lt"/>
                <a:ea typeface="ヒラギノ角ゴ Pro W3" pitchFamily="84" charset="-128"/>
                <a:cs typeface="ヒラギノ角ゴ Pro W3" pitchFamily="84" charset="-128"/>
              </a:rPr>
              <a:t> do not include miscarriages or illegal abortions. </a:t>
            </a:r>
            <a:r>
              <a:rPr lang="en-GB" dirty="0" smtClean="0">
                <a:effectLst/>
              </a:rPr>
              <a:t/>
            </a:r>
            <a:br>
              <a:rPr lang="en-GB" dirty="0" smtClean="0">
                <a:effectLst/>
              </a:rPr>
            </a:br>
            <a:r>
              <a:rPr lang="en-GB" dirty="0" smtClean="0">
                <a:effectLst/>
              </a:rPr>
              <a:t>The date of conception is estimated using recorded gestation for abortions and stillbirths, and assuming 38 weeks gestation for live births. </a:t>
            </a:r>
            <a:r>
              <a:rPr lang="en-GB" sz="1200" b="0" i="0" kern="1200" dirty="0" smtClean="0">
                <a:solidFill>
                  <a:schemeClr val="tx1"/>
                </a:solidFill>
                <a:effectLst/>
                <a:latin typeface="+mn-lt"/>
                <a:ea typeface="ヒラギノ角ゴ Pro W3" pitchFamily="84" charset="-128"/>
                <a:cs typeface="ヒラギノ角ゴ Pro W3" pitchFamily="84" charset="-128"/>
              </a:rPr>
              <a:t>There are few conceptions to girls aged 12 or under and to include younger age groups in the base population would produce misleading results. The 13-15 age group is effectively treated as the population at risk.</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smtClean="0">
                <a:solidFill>
                  <a:schemeClr val="tx1"/>
                </a:solidFill>
                <a:effectLst/>
                <a:latin typeface="+mn-lt"/>
                <a:ea typeface="ヒラギノ角ゴ Pro W3" pitchFamily="84" charset="-128"/>
                <a:cs typeface="ヒラギノ角ゴ Pro W3" pitchFamily="84" charset="-128"/>
              </a:rPr>
              <a:t>Deprivation deciles and ONS group calculations exclude any local authority values that have been suppressed.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smtClean="0">
              <a:solidFill>
                <a:schemeClr val="tx1"/>
              </a:solidFill>
              <a:effectLst/>
              <a:latin typeface="+mn-lt"/>
              <a:ea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Other information </a:t>
            </a:r>
            <a:r>
              <a:rPr lang="en-GB" baseline="0" dirty="0" smtClean="0"/>
              <a:t>- </a:t>
            </a:r>
            <a:r>
              <a:rPr lang="en-GB" sz="1200" dirty="0" smtClean="0">
                <a:solidFill>
                  <a:schemeClr val="tx1">
                    <a:lumMod val="50000"/>
                    <a:lumOff val="50000"/>
                  </a:schemeClr>
                </a:solidFill>
                <a:hlinkClick r:id="rId3"/>
              </a:rPr>
              <a:t>https://fingertips.phe.org.uk/profile-group/child-health/profile/child-health-pregnancy</a:t>
            </a:r>
            <a:endParaRPr lang="en-GB" sz="1200" dirty="0" smtClean="0">
              <a:solidFill>
                <a:schemeClr val="tx1">
                  <a:lumMod val="50000"/>
                  <a:lumOff val="50000"/>
                </a:schemeClr>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30</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This indicator </a:t>
            </a:r>
            <a:r>
              <a:rPr lang="en-GB" sz="1200" b="0" i="0" kern="1200" dirty="0" smtClean="0">
                <a:solidFill>
                  <a:schemeClr val="tx1"/>
                </a:solidFill>
                <a:effectLst/>
                <a:latin typeface="+mn-lt"/>
                <a:ea typeface="ヒラギノ角ゴ Pro W3" pitchFamily="84" charset="-128"/>
                <a:cs typeface="ヒラギノ角ゴ Pro W3" pitchFamily="84" charset="-128"/>
              </a:rPr>
              <a:t>provides additional information to show local variation. </a:t>
            </a:r>
            <a:r>
              <a:rPr lang="en-GB" sz="1200" kern="1200" dirty="0" smtClean="0">
                <a:solidFill>
                  <a:schemeClr val="tx1"/>
                </a:solidFill>
                <a:effectLst/>
                <a:latin typeface="+mn-lt"/>
                <a:ea typeface="ヒラギノ角ゴ Pro W3" pitchFamily="84" charset="-128"/>
                <a:cs typeface="ヒラギノ角ゴ Pro W3" pitchFamily="84" charset="-128"/>
              </a:rPr>
              <a:t>This indicator potentially highlights</a:t>
            </a:r>
            <a:r>
              <a:rPr lang="en-GB" sz="1200" kern="1200" baseline="0" dirty="0" smtClean="0">
                <a:solidFill>
                  <a:schemeClr val="tx1"/>
                </a:solidFill>
                <a:effectLst/>
                <a:latin typeface="+mn-lt"/>
                <a:ea typeface="ヒラギノ角ゴ Pro W3" pitchFamily="84" charset="-128"/>
                <a:cs typeface="ヒラギノ角ゴ Pro W3" pitchFamily="84" charset="-128"/>
              </a:rPr>
              <a:t> the </a:t>
            </a:r>
            <a:r>
              <a:rPr lang="en-GB" sz="1200" kern="1200" dirty="0" smtClean="0">
                <a:solidFill>
                  <a:schemeClr val="tx1"/>
                </a:solidFill>
                <a:effectLst/>
                <a:latin typeface="+mn-lt"/>
                <a:ea typeface="ヒラギノ角ゴ Pro W3" pitchFamily="84" charset="-128"/>
                <a:cs typeface="ヒラギノ角ゴ Pro W3" pitchFamily="84" charset="-128"/>
              </a:rPr>
              <a:t>lack of access to good quality contraception services and advice, as well as problems with individual use of contraceptive method.</a:t>
            </a:r>
            <a:endParaRPr lang="en-GB" sz="1200" b="0" i="0" kern="1200" dirty="0" smtClean="0">
              <a:solidFill>
                <a:schemeClr val="tx1"/>
              </a:solidFill>
              <a:effectLst/>
              <a:latin typeface="+mn-lt"/>
              <a:ea typeface="ヒラギノ角ゴ Pro W3" pitchFamily="84" charset="-128"/>
              <a:cs typeface="ヒラギノ角ゴ Pro W3" pitchFamily="84" charset="-128"/>
            </a:endParaRPr>
          </a:p>
          <a:p>
            <a:endParaRPr lang="en-GB" dirty="0" smtClean="0"/>
          </a:p>
          <a:p>
            <a:r>
              <a:rPr lang="en-GB" b="1" dirty="0" smtClean="0"/>
              <a:t>Caveats</a:t>
            </a:r>
            <a:r>
              <a:rPr lang="en-GB" dirty="0" smtClean="0"/>
              <a:t> - </a:t>
            </a:r>
            <a:r>
              <a:rPr lang="en-GB" sz="1200" b="0" i="0" kern="1200" dirty="0" smtClean="0">
                <a:solidFill>
                  <a:schemeClr val="tx1"/>
                </a:solidFill>
                <a:effectLst/>
                <a:latin typeface="+mn-lt"/>
                <a:ea typeface="ヒラギノ角ゴ Pro W3" pitchFamily="84" charset="-128"/>
                <a:cs typeface="ヒラギノ角ゴ Pro W3" pitchFamily="84" charset="-128"/>
              </a:rPr>
              <a:t>Conception statistics includes births and legal</a:t>
            </a:r>
            <a:r>
              <a:rPr lang="en-GB" sz="1200" b="0" i="0" kern="1200" baseline="0" dirty="0" smtClean="0">
                <a:solidFill>
                  <a:schemeClr val="tx1"/>
                </a:solidFill>
                <a:effectLst/>
                <a:latin typeface="+mn-lt"/>
                <a:ea typeface="ヒラギノ角ゴ Pro W3" pitchFamily="84" charset="-128"/>
                <a:cs typeface="ヒラギノ角ゴ Pro W3" pitchFamily="84" charset="-128"/>
              </a:rPr>
              <a:t> abortions and</a:t>
            </a:r>
            <a:r>
              <a:rPr lang="en-GB" sz="1200" b="0" i="0" kern="1200" dirty="0" smtClean="0">
                <a:solidFill>
                  <a:schemeClr val="tx1"/>
                </a:solidFill>
                <a:effectLst/>
                <a:latin typeface="+mn-lt"/>
                <a:ea typeface="ヒラギノ角ゴ Pro W3" pitchFamily="84" charset="-128"/>
                <a:cs typeface="ヒラギノ角ゴ Pro W3" pitchFamily="84" charset="-128"/>
              </a:rPr>
              <a:t> do not include miscarriages or illegal abortions. </a:t>
            </a:r>
            <a:r>
              <a:rPr lang="en-GB" dirty="0" smtClean="0">
                <a:effectLst/>
              </a:rPr>
              <a:t/>
            </a:r>
            <a:br>
              <a:rPr lang="en-GB" dirty="0" smtClean="0">
                <a:effectLst/>
              </a:rPr>
            </a:br>
            <a:r>
              <a:rPr lang="en-GB" dirty="0" smtClean="0">
                <a:effectLst/>
              </a:rPr>
              <a:t>The date of conception is estimated using recorded gestation for abortions and stillbirths, and assuming 38 weeks gestation for live births. </a:t>
            </a:r>
            <a:r>
              <a:rPr lang="en-GB" sz="1200" b="0" i="0" kern="1200" dirty="0" smtClean="0">
                <a:solidFill>
                  <a:schemeClr val="tx1"/>
                </a:solidFill>
                <a:effectLst/>
                <a:latin typeface="+mn-lt"/>
                <a:ea typeface="ヒラギノ角ゴ Pro W3" pitchFamily="84" charset="-128"/>
                <a:cs typeface="ヒラギノ角ゴ Pro W3" pitchFamily="84" charset="-128"/>
              </a:rPr>
              <a:t>Only about 5% of under 18 conceptions are to girls aged 14 or under and to include younger age groups in the base population would produce misleading results. The 15-17 age group is effectively treated as population at risk.</a:t>
            </a:r>
          </a:p>
          <a:p>
            <a:endParaRPr lang="en-GB" sz="1200" b="0" i="0" kern="1200" dirty="0" smtClean="0">
              <a:solidFill>
                <a:schemeClr val="tx1"/>
              </a:solidFill>
              <a:effectLst/>
              <a:latin typeface="+mn-lt"/>
              <a:ea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Other information </a:t>
            </a:r>
            <a:r>
              <a:rPr lang="en-GB" baseline="0" dirty="0" smtClean="0"/>
              <a:t>- </a:t>
            </a:r>
            <a:r>
              <a:rPr lang="en-GB" sz="1200" dirty="0" smtClean="0">
                <a:solidFill>
                  <a:schemeClr val="tx1">
                    <a:lumMod val="50000"/>
                    <a:lumOff val="50000"/>
                  </a:schemeClr>
                </a:solidFill>
                <a:hlinkClick r:id="rId3"/>
              </a:rPr>
              <a:t>https://fingertips.phe.org.uk/profile-group/child-health/profile/child-health-pregnancy</a:t>
            </a:r>
            <a:endParaRPr lang="en-GB" sz="1200" dirty="0" smtClean="0">
              <a:solidFill>
                <a:schemeClr val="tx1">
                  <a:lumMod val="50000"/>
                  <a:lumOff val="50000"/>
                </a:schemeClr>
              </a:solidFill>
            </a:endParaRP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31</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a:t>
            </a:fld>
            <a:endParaRPr lang="en-US"/>
          </a:p>
        </p:txBody>
      </p:sp>
    </p:spTree>
    <p:extLst>
      <p:ext uri="{BB962C8B-B14F-4D97-AF65-F5344CB8AC3E}">
        <p14:creationId xmlns:p14="http://schemas.microsoft.com/office/powerpoint/2010/main" xmlns="" val="4267241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This indicator provides additional information to show variation by deprivation</a:t>
            </a:r>
            <a:r>
              <a:rPr lang="en-GB" sz="1200" b="0" i="0" kern="1200" dirty="0" smtClean="0">
                <a:solidFill>
                  <a:schemeClr val="tx1"/>
                </a:solidFill>
                <a:effectLst/>
                <a:latin typeface="+mn-lt"/>
                <a:ea typeface="ヒラギノ角ゴ Pro W3" pitchFamily="84" charset="-128"/>
                <a:cs typeface="ヒラギノ角ゴ Pro W3" pitchFamily="84" charset="-128"/>
              </a:rPr>
              <a:t>.</a:t>
            </a:r>
            <a:endParaRPr lang="en-GB" dirty="0" smtClean="0"/>
          </a:p>
          <a:p>
            <a:endParaRPr lang="en-GB" dirty="0" smtClean="0"/>
          </a:p>
          <a:p>
            <a:r>
              <a:rPr lang="en-GB" b="1" dirty="0" smtClean="0"/>
              <a:t>Caveats</a:t>
            </a:r>
            <a:r>
              <a:rPr lang="en-GB" dirty="0" smtClean="0"/>
              <a:t> - </a:t>
            </a:r>
            <a:r>
              <a:rPr lang="en-GB" sz="1200" b="0" i="0" kern="1200" dirty="0" smtClean="0">
                <a:solidFill>
                  <a:schemeClr val="tx1"/>
                </a:solidFill>
                <a:effectLst/>
                <a:latin typeface="+mn-lt"/>
                <a:ea typeface="ヒラギノ角ゴ Pro W3" pitchFamily="84" charset="-128"/>
                <a:cs typeface="ヒラギノ角ゴ Pro W3" pitchFamily="84" charset="-128"/>
              </a:rPr>
              <a:t>Conception statistics includes births and legal</a:t>
            </a:r>
            <a:r>
              <a:rPr lang="en-GB" sz="1200" b="0" i="0" kern="1200" baseline="0" dirty="0" smtClean="0">
                <a:solidFill>
                  <a:schemeClr val="tx1"/>
                </a:solidFill>
                <a:effectLst/>
                <a:latin typeface="+mn-lt"/>
                <a:ea typeface="ヒラギノ角ゴ Pro W3" pitchFamily="84" charset="-128"/>
                <a:cs typeface="ヒラギノ角ゴ Pro W3" pitchFamily="84" charset="-128"/>
              </a:rPr>
              <a:t> abortions and</a:t>
            </a:r>
            <a:r>
              <a:rPr lang="en-GB" sz="1200" b="0" i="0" kern="1200" dirty="0" smtClean="0">
                <a:solidFill>
                  <a:schemeClr val="tx1"/>
                </a:solidFill>
                <a:effectLst/>
                <a:latin typeface="+mn-lt"/>
                <a:ea typeface="ヒラギノ角ゴ Pro W3" pitchFamily="84" charset="-128"/>
                <a:cs typeface="ヒラギノ角ゴ Pro W3" pitchFamily="84" charset="-128"/>
              </a:rPr>
              <a:t> do not include miscarriages or illegal abortions. </a:t>
            </a:r>
            <a:r>
              <a:rPr lang="en-GB" dirty="0" smtClean="0">
                <a:effectLst/>
              </a:rPr>
              <a:t/>
            </a:r>
            <a:br>
              <a:rPr lang="en-GB" dirty="0" smtClean="0">
                <a:effectLst/>
              </a:rPr>
            </a:br>
            <a:r>
              <a:rPr lang="en-GB" dirty="0" smtClean="0">
                <a:effectLst/>
              </a:rPr>
              <a:t>The date of conception is estimated using recorded gestation for abortions and stillbirths, and assuming 38 weeks gestation for live births. </a:t>
            </a:r>
            <a:r>
              <a:rPr lang="en-GB" sz="1200" b="0" i="0" kern="1200" dirty="0" smtClean="0">
                <a:solidFill>
                  <a:schemeClr val="tx1"/>
                </a:solidFill>
                <a:effectLst/>
                <a:latin typeface="+mn-lt"/>
                <a:ea typeface="ヒラギノ角ゴ Pro W3" pitchFamily="84" charset="-128"/>
                <a:cs typeface="ヒラギノ角ゴ Pro W3" pitchFamily="84" charset="-128"/>
              </a:rPr>
              <a:t>Only about 5% of under 18 conceptions are to girls aged 14 or under and to include younger age groups in the base population would produce misleading results. The 15-17 age group is effectively treated as population at risk.</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smtClean="0">
                <a:solidFill>
                  <a:schemeClr val="tx1"/>
                </a:solidFill>
                <a:effectLst/>
                <a:latin typeface="+mn-lt"/>
                <a:ea typeface="ヒラギノ角ゴ Pro W3" pitchFamily="84" charset="-128"/>
                <a:cs typeface="ヒラギノ角ゴ Pro W3" pitchFamily="84" charset="-128"/>
              </a:rPr>
              <a:t>Deprivation deciles and ONS group calculations exclude any local authority values that have been suppressed.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smtClean="0">
              <a:solidFill>
                <a:schemeClr val="tx1"/>
              </a:solidFill>
              <a:effectLst/>
              <a:latin typeface="+mn-lt"/>
              <a:ea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Other information </a:t>
            </a:r>
            <a:r>
              <a:rPr lang="en-GB" baseline="0" dirty="0" smtClean="0"/>
              <a:t>- </a:t>
            </a:r>
            <a:r>
              <a:rPr lang="en-GB" sz="1200" dirty="0" smtClean="0">
                <a:solidFill>
                  <a:schemeClr val="tx1">
                    <a:lumMod val="50000"/>
                    <a:lumOff val="50000"/>
                  </a:schemeClr>
                </a:solidFill>
                <a:latin typeface="+mn-lt"/>
                <a:hlinkClick r:id="rId3"/>
              </a:rPr>
              <a:t>https://fingertips.phe.org.uk/profile-group/child-health/profile/child-health-pregnancy</a:t>
            </a:r>
            <a:endParaRPr lang="en-GB" sz="1200" dirty="0" smtClean="0">
              <a:solidFill>
                <a:schemeClr val="tx1">
                  <a:lumMod val="50000"/>
                  <a:lumOff val="50000"/>
                </a:schemeClr>
              </a:solidFill>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effectLst/>
            </a:endParaRPr>
          </a:p>
          <a:p>
            <a:endParaRPr lang="en-GB"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32</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Rationale</a:t>
            </a:r>
            <a:r>
              <a:rPr lang="en-GB" dirty="0" smtClean="0"/>
              <a:t> –</a:t>
            </a:r>
            <a:r>
              <a:rPr lang="en-GB" sz="1200" b="0" i="0" kern="1200" baseline="0" dirty="0" smtClean="0">
                <a:solidFill>
                  <a:schemeClr val="tx1"/>
                </a:solidFill>
                <a:effectLst/>
                <a:latin typeface="+mn-lt"/>
                <a:ea typeface="ヒラギノ角ゴ Pro W3" pitchFamily="84" charset="-128"/>
              </a:rPr>
              <a:t> Abortion is part of the maternity journey for some women. </a:t>
            </a:r>
            <a:r>
              <a:rPr lang="en-GB" dirty="0" smtClean="0"/>
              <a:t>This indicator </a:t>
            </a:r>
            <a:r>
              <a:rPr lang="en-GB" sz="1200" b="0" i="0" kern="1200" dirty="0" smtClean="0">
                <a:solidFill>
                  <a:schemeClr val="tx1"/>
                </a:solidFill>
                <a:effectLst/>
                <a:latin typeface="+mn-lt"/>
                <a:ea typeface="ヒラギノ角ゴ Pro W3" pitchFamily="84" charset="-128"/>
                <a:cs typeface="ヒラギノ角ゴ Pro W3" pitchFamily="84" charset="-128"/>
              </a:rPr>
              <a:t>provides additional information to show local variation. </a:t>
            </a:r>
            <a:r>
              <a:rPr lang="en-GB" sz="1200" kern="1200" dirty="0" smtClean="0">
                <a:solidFill>
                  <a:schemeClr val="tx1"/>
                </a:solidFill>
                <a:effectLst/>
                <a:latin typeface="+mn-lt"/>
                <a:ea typeface="ヒラギノ角ゴ Pro W3" pitchFamily="84" charset="-128"/>
                <a:cs typeface="ヒラギノ角ゴ Pro W3" pitchFamily="84" charset="-128"/>
              </a:rPr>
              <a:t>This indicator potentially highlights</a:t>
            </a:r>
            <a:r>
              <a:rPr lang="en-GB" sz="1200" kern="1200" baseline="0" dirty="0" smtClean="0">
                <a:solidFill>
                  <a:schemeClr val="tx1"/>
                </a:solidFill>
                <a:effectLst/>
                <a:latin typeface="+mn-lt"/>
                <a:ea typeface="ヒラギノ角ゴ Pro W3" pitchFamily="84" charset="-128"/>
                <a:cs typeface="ヒラギノ角ゴ Pro W3" pitchFamily="84" charset="-128"/>
              </a:rPr>
              <a:t> the </a:t>
            </a:r>
            <a:r>
              <a:rPr lang="en-GB" sz="1200" kern="1200" dirty="0" smtClean="0">
                <a:solidFill>
                  <a:schemeClr val="tx1"/>
                </a:solidFill>
                <a:effectLst/>
                <a:latin typeface="+mn-lt"/>
                <a:ea typeface="ヒラギノ角ゴ Pro W3" pitchFamily="84" charset="-128"/>
                <a:cs typeface="ヒラギノ角ゴ Pro W3" pitchFamily="84" charset="-128"/>
              </a:rPr>
              <a:t>lack of access to good quality contraception services and advice, as well as problems with individual use of contraceptive method. </a:t>
            </a:r>
            <a:r>
              <a:rPr lang="en-GB" dirty="0" smtClean="0"/>
              <a:t>The earlier abortions are performed the lower the risk of complications. Prompt access to abortion, enabling provision earlier in pregnancy, is also cost-effective and an indicator of service quality.</a:t>
            </a:r>
          </a:p>
          <a:p>
            <a:endParaRPr lang="en-GB" dirty="0" smtClean="0"/>
          </a:p>
          <a:p>
            <a:r>
              <a:rPr lang="en-GB" b="1" dirty="0" smtClean="0"/>
              <a:t>Caveats</a:t>
            </a:r>
            <a:r>
              <a:rPr lang="en-GB" dirty="0" smtClean="0"/>
              <a:t> - The 2016 figures in this annual bulletin are based on a snapshot of the records taken about four weeks prior to publication. In a very small number of cases (about one-quarter of one percent), the information remains unavailable at the time of publication, values for missing items are imputed. Some of the data used in the tables are derived variables. Disclosure control has</a:t>
            </a:r>
            <a:r>
              <a:rPr lang="en-GB" baseline="0" dirty="0" smtClean="0"/>
              <a:t> been applied in accordance with Department of Health guidance.</a:t>
            </a:r>
          </a:p>
          <a:p>
            <a:endParaRPr lang="en-GB" baseline="0" dirty="0" smtClean="0"/>
          </a:p>
          <a:p>
            <a:r>
              <a:rPr lang="en-GB" baseline="0" dirty="0" smtClean="0"/>
              <a:t>For some Local Authorities numbers have been suppressed to protect confidentiality in these cases no value is provided, and the STP value does not include the suppressed value in its calculation</a:t>
            </a:r>
          </a:p>
          <a:p>
            <a:endParaRPr lang="en-GB" baseline="0" dirty="0" smtClean="0"/>
          </a:p>
          <a:p>
            <a:r>
              <a:rPr lang="en-GB" b="1" baseline="0" dirty="0" smtClean="0"/>
              <a:t>Other information - </a:t>
            </a:r>
            <a:r>
              <a:rPr lang="en-GB" baseline="0" dirty="0" smtClean="0"/>
              <a:t>https://www.gov.uk/government/uploads/system/uploads/attachment_data/file/618533/Abortion_stats_2016_commentary_with_tables.pdf</a:t>
            </a:r>
          </a:p>
          <a:p>
            <a:endParaRPr lang="en-GB" dirty="0" smtClean="0"/>
          </a:p>
          <a:p>
            <a:r>
              <a:rPr lang="en-GB" dirty="0" smtClean="0"/>
              <a:t>Sexual and Reproductive</a:t>
            </a:r>
            <a:r>
              <a:rPr lang="en-GB" baseline="0" dirty="0" smtClean="0"/>
              <a:t> Health Profiles: </a:t>
            </a:r>
            <a:r>
              <a:rPr lang="en-GB" dirty="0" smtClean="0"/>
              <a:t>https://fingertips.phe.org.uk/profile/sexualhealth</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33</a:t>
            </a:fld>
            <a:endParaRPr lang="en-US"/>
          </a:p>
        </p:txBody>
      </p:sp>
    </p:spTree>
    <p:extLst>
      <p:ext uri="{BB962C8B-B14F-4D97-AF65-F5344CB8AC3E}">
        <p14:creationId xmlns:p14="http://schemas.microsoft.com/office/powerpoint/2010/main" xmlns="" val="4244306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Abortion is part of the maternity journey for some women. </a:t>
            </a:r>
            <a:r>
              <a:rPr lang="en-GB" sz="1200" b="0" i="0" kern="1200" dirty="0" smtClean="0">
                <a:solidFill>
                  <a:schemeClr val="tx1"/>
                </a:solidFill>
                <a:effectLst/>
                <a:latin typeface="+mn-lt"/>
                <a:ea typeface="ヒラギノ角ゴ Pro W3" pitchFamily="84" charset="-128"/>
                <a:cs typeface="ヒラギノ角ゴ Pro W3" pitchFamily="84" charset="-128"/>
              </a:rPr>
              <a:t> </a:t>
            </a:r>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Repeat unintended pregnancy and subsequent abortion is a complex issue as it allows longer for exposure to pregnancy risks. </a:t>
            </a:r>
            <a:r>
              <a:rPr lang="en-GB" dirty="0" smtClean="0"/>
              <a:t>This indicator </a:t>
            </a:r>
            <a:r>
              <a:rPr lang="en-GB" sz="1200" b="0" i="0" kern="1200" dirty="0" smtClean="0">
                <a:solidFill>
                  <a:schemeClr val="tx1"/>
                </a:solidFill>
                <a:effectLst/>
                <a:latin typeface="+mn-lt"/>
                <a:ea typeface="ヒラギノ角ゴ Pro W3" pitchFamily="84" charset="-128"/>
                <a:cs typeface="ヒラギノ角ゴ Pro W3" pitchFamily="84" charset="-128"/>
              </a:rPr>
              <a:t>provides additional information to show local variation.</a:t>
            </a:r>
            <a:endParaRPr lang="en-GB" dirty="0" smtClean="0">
              <a:effectLst/>
            </a:endParaRPr>
          </a:p>
          <a:p>
            <a:endParaRPr lang="en-GB" dirty="0" smtClean="0"/>
          </a:p>
          <a:p>
            <a:r>
              <a:rPr lang="en-GB" b="1" dirty="0" smtClean="0"/>
              <a:t>Caveats</a:t>
            </a:r>
            <a:r>
              <a:rPr lang="en-GB" dirty="0" smtClean="0"/>
              <a:t> - The 2016 figures in this annual bulletin are based on a snapshot of the records taken about four weeks prior to publication. In a very small number of cases (about one-quarter of one percent), the information remains unavailable at the time of publication, values for missing items are imputed. Some of the data used in the tables are derived variables. Disclosure control has</a:t>
            </a:r>
            <a:r>
              <a:rPr lang="en-GB" baseline="0" dirty="0" smtClean="0"/>
              <a:t> been applied in accordance with Department of Health guidance.</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For some Local Authorities numbers have been suppressed to protect confidentiality in these cases no value is provided, and the STP value does not include the suppressed value in its calculation</a:t>
            </a:r>
          </a:p>
          <a:p>
            <a:endParaRPr lang="en-GB" baseline="0" dirty="0" smtClean="0"/>
          </a:p>
          <a:p>
            <a:r>
              <a:rPr lang="en-GB" b="1" baseline="0" dirty="0" smtClean="0"/>
              <a:t>Other information - </a:t>
            </a:r>
            <a:r>
              <a:rPr lang="en-GB" baseline="0" dirty="0" smtClean="0"/>
              <a:t>https://www.gov.uk/government/uploads/system/uploads/attachment_data/file/618533/Abortion_stats_2016_commentary_with_tables.pdf</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34</a:t>
            </a:fld>
            <a:endParaRPr lang="en-US"/>
          </a:p>
        </p:txBody>
      </p:sp>
    </p:spTree>
    <p:extLst>
      <p:ext uri="{BB962C8B-B14F-4D97-AF65-F5344CB8AC3E}">
        <p14:creationId xmlns:p14="http://schemas.microsoft.com/office/powerpoint/2010/main" xmlns="" val="41581140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35</a:t>
            </a:fld>
            <a:endParaRPr lang="en-US"/>
          </a:p>
        </p:txBody>
      </p:sp>
    </p:spTree>
    <p:extLst>
      <p:ext uri="{BB962C8B-B14F-4D97-AF65-F5344CB8AC3E}">
        <p14:creationId xmlns:p14="http://schemas.microsoft.com/office/powerpoint/2010/main" xmlns="" val="42672414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Compares</a:t>
            </a:r>
            <a:r>
              <a:rPr lang="en-GB" baseline="0" dirty="0" smtClean="0"/>
              <a:t> screening rates between trusts and with thresholds.</a:t>
            </a:r>
            <a:endParaRPr lang="en-GB" dirty="0" smtClean="0"/>
          </a:p>
          <a:p>
            <a:endParaRPr lang="en-GB" dirty="0" smtClean="0"/>
          </a:p>
          <a:p>
            <a:r>
              <a:rPr lang="en-GB" b="1" dirty="0" smtClean="0"/>
              <a:t>Caveats</a:t>
            </a:r>
            <a:r>
              <a:rPr lang="en-GB" dirty="0" smtClean="0"/>
              <a:t> – Cells with 'No return' text indicate that a submission had either: not been made, was not complete, was not as submitted as per the specifications of the KPI or had been withdrawn. Local commissioners and public health professionals are encouraged to open a dialogue with service providers in order to resolve the non-submission, and thus missing intelligence from their information portfolios. </a:t>
            </a:r>
          </a:p>
          <a:p>
            <a:r>
              <a:rPr lang="en-GB" sz="1200" b="1" i="0" u="none" strike="noStrike" kern="1200" dirty="0" smtClean="0">
                <a:solidFill>
                  <a:schemeClr val="tx1"/>
                </a:solidFill>
                <a:effectLst/>
                <a:latin typeface="+mn-lt"/>
                <a:ea typeface="ヒラギノ角ゴ Pro W3" pitchFamily="84" charset="-128"/>
                <a:cs typeface="ヒラギノ角ゴ Pro W3" pitchFamily="84" charset="-128"/>
              </a:rPr>
              <a:t>ST1</a:t>
            </a:r>
            <a:r>
              <a:rPr lang="en-GB" dirty="0" smtClean="0"/>
              <a:t> </a:t>
            </a:r>
            <a:r>
              <a:rPr lang="en-GB" sz="1200" b="0" i="0" u="none" strike="noStrike" kern="1200" dirty="0" smtClean="0">
                <a:solidFill>
                  <a:schemeClr val="tx1"/>
                </a:solidFill>
                <a:effectLst/>
                <a:latin typeface="+mn-lt"/>
                <a:ea typeface="ヒラギノ角ゴ Pro W3" pitchFamily="84" charset="-128"/>
                <a:cs typeface="ヒラギノ角ゴ Pro W3" pitchFamily="84" charset="-128"/>
              </a:rPr>
              <a:t>There is an ongoing issue on the robustness for ID1 as some maternity service providers are unable to submit matched cohort data.</a:t>
            </a:r>
          </a:p>
          <a:p>
            <a:r>
              <a:rPr lang="en-GB" sz="1200" b="1" i="0" u="none" strike="noStrike" kern="1200" dirty="0" smtClean="0">
                <a:solidFill>
                  <a:schemeClr val="tx1"/>
                </a:solidFill>
                <a:effectLst/>
                <a:latin typeface="+mn-lt"/>
                <a:ea typeface="ヒラギノ角ゴ Pro W3" pitchFamily="84" charset="-128"/>
                <a:cs typeface="ヒラギノ角ゴ Pro W3" pitchFamily="84" charset="-128"/>
              </a:rPr>
              <a:t>ST2</a:t>
            </a:r>
            <a:r>
              <a:rPr lang="en-GB" dirty="0" smtClean="0"/>
              <a:t> </a:t>
            </a:r>
            <a:r>
              <a:rPr lang="en-GB" sz="1200" b="0" i="0" u="none" strike="noStrike" kern="1200" dirty="0" smtClean="0">
                <a:solidFill>
                  <a:schemeClr val="tx1"/>
                </a:solidFill>
                <a:effectLst/>
                <a:latin typeface="+mn-lt"/>
                <a:ea typeface="ヒラギノ角ゴ Pro W3" pitchFamily="84" charset="-128"/>
                <a:cs typeface="ヒラギノ角ゴ Pro W3" pitchFamily="84" charset="-128"/>
              </a:rPr>
              <a:t>Not all maternity services have the operational facility to record or extract the data requirement of ST2, which explains why there may be a lower level of completeness for this KPI. </a:t>
            </a:r>
          </a:p>
          <a:p>
            <a:r>
              <a:rPr lang="en-GB" sz="1200" b="1" i="0" u="none" strike="noStrike" kern="1200" dirty="0" smtClean="0">
                <a:solidFill>
                  <a:schemeClr val="tx1"/>
                </a:solidFill>
                <a:effectLst/>
                <a:latin typeface="+mn-lt"/>
                <a:ea typeface="ヒラギノ角ゴ Pro W3" pitchFamily="84" charset="-128"/>
                <a:cs typeface="ヒラギノ角ゴ Pro W3" pitchFamily="84" charset="-128"/>
              </a:rPr>
              <a:t>ID1</a:t>
            </a:r>
            <a:r>
              <a:rPr lang="en-GB" dirty="0" smtClean="0"/>
              <a:t> </a:t>
            </a:r>
            <a:r>
              <a:rPr lang="en-GB" sz="1200" b="0" i="0" u="none" strike="noStrike" kern="1200" dirty="0" smtClean="0">
                <a:solidFill>
                  <a:schemeClr val="tx1"/>
                </a:solidFill>
                <a:effectLst/>
                <a:latin typeface="+mn-lt"/>
                <a:ea typeface="ヒラギノ角ゴ Pro W3" pitchFamily="84" charset="-128"/>
                <a:cs typeface="ヒラギノ角ゴ Pro W3" pitchFamily="84" charset="-128"/>
              </a:rPr>
              <a:t>There is an ongoing issue on the robustness for ID1 as some maternity service providers are unable to submit matched cohort data.</a:t>
            </a:r>
            <a:r>
              <a:rPr lang="en-GB" dirty="0" smtClean="0"/>
              <a:t> </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Other information - </a:t>
            </a:r>
            <a:r>
              <a:rPr lang="en-GB" b="0" baseline="0" dirty="0" smtClean="0"/>
              <a:t>https://www.gov.uk/government/collections/nhs-screening-programmes-national-data-reporting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36</a:t>
            </a:fld>
            <a:endParaRPr lang="en-US"/>
          </a:p>
        </p:txBody>
      </p:sp>
    </p:spTree>
    <p:extLst>
      <p:ext uri="{BB962C8B-B14F-4D97-AF65-F5344CB8AC3E}">
        <p14:creationId xmlns:p14="http://schemas.microsoft.com/office/powerpoint/2010/main" xmlns="" val="18040824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This indicator provides a comparison of vaccination uptake</a:t>
            </a:r>
            <a:r>
              <a:rPr lang="en-GB" baseline="0" dirty="0" smtClean="0"/>
              <a:t> between CCGs. </a:t>
            </a:r>
            <a:r>
              <a:rPr lang="en-GB" sz="1200" kern="1200" dirty="0" smtClean="0">
                <a:solidFill>
                  <a:schemeClr val="tx1"/>
                </a:solidFill>
                <a:effectLst/>
                <a:latin typeface="+mn-lt"/>
                <a:ea typeface="ヒラギノ角ゴ Pro W3" pitchFamily="84" charset="-128"/>
                <a:cs typeface="ヒラギノ角ゴ Pro W3" pitchFamily="84" charset="-128"/>
              </a:rPr>
              <a:t>There is good evidence that pregnant women have a higher chance of developing complications if they get flu, particularly in the later stages of pregnancy.  One of the most common complications of flu is bronchitis, a chest infection that can become serious and develop into pneumonia. If you have flu while you're pregnant, it could mean your baby is born prematurely or has a low birthweight, and may even lead to stillbirth or death. Women who have had the flu vaccine while pregnant also pass some protection on to their babies, which lasts for the first few months of their lives</a:t>
            </a:r>
            <a:endParaRPr lang="en-GB" dirty="0" smtClean="0"/>
          </a:p>
          <a:p>
            <a:endParaRPr lang="en-GB" dirty="0" smtClean="0"/>
          </a:p>
          <a:p>
            <a:r>
              <a:rPr lang="en-GB" b="1" dirty="0" smtClean="0"/>
              <a:t>Caveats</a:t>
            </a:r>
            <a:r>
              <a:rPr lang="en-GB" dirty="0" smtClean="0"/>
              <a:t> - These data include all women already pregnant or becoming pregnant (in the first, second or third trimesters) as diagnosed by a medical professional from 1 September 2016. Accurately identifying this denominator is challenging and denominators may be regarded as over-inclusive as they may include women that become eligible and then ineligible before they are vaccinated. Vaccine uptake for pregnant women is likely to be underestimated.</a:t>
            </a:r>
          </a:p>
          <a:p>
            <a:endParaRPr lang="en-GB" dirty="0" smtClean="0"/>
          </a:p>
          <a:p>
            <a:r>
              <a:rPr lang="en-GB" b="1" dirty="0" smtClean="0"/>
              <a:t>Other</a:t>
            </a:r>
            <a:r>
              <a:rPr lang="en-GB" b="1" baseline="0" dirty="0" smtClean="0"/>
              <a:t> information - </a:t>
            </a:r>
            <a:r>
              <a:rPr lang="en-GB" sz="1200" dirty="0" smtClean="0">
                <a:solidFill>
                  <a:schemeClr val="tx1">
                    <a:lumMod val="50000"/>
                    <a:lumOff val="50000"/>
                  </a:schemeClr>
                </a:solidFill>
                <a:latin typeface="+mn-lt"/>
                <a:hlinkClick r:id="rId3"/>
              </a:rPr>
              <a:t>https://www.gov.uk/government/statistics/seasonal-flu-vaccine-uptake-in-gp-patients-in-england-winter-season-2016-to-2017</a:t>
            </a:r>
            <a:r>
              <a:rPr lang="en-GB" sz="1200" dirty="0" smtClean="0">
                <a:solidFill>
                  <a:schemeClr val="tx1">
                    <a:lumMod val="50000"/>
                    <a:lumOff val="50000"/>
                  </a:schemeClr>
                </a:solidFill>
                <a:latin typeface="+mn-lt"/>
              </a:rPr>
              <a:t> </a:t>
            </a:r>
            <a:endParaRPr lang="en-GB" b="1"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37</a:t>
            </a:fld>
            <a:endParaRPr lang="en-US"/>
          </a:p>
        </p:txBody>
      </p:sp>
    </p:spTree>
    <p:extLst>
      <p:ext uri="{BB962C8B-B14F-4D97-AF65-F5344CB8AC3E}">
        <p14:creationId xmlns:p14="http://schemas.microsoft.com/office/powerpoint/2010/main" xmlns="" val="31193132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This indicator provides a comparison of vaccination uptake</a:t>
            </a:r>
            <a:r>
              <a:rPr lang="en-GB" baseline="0" dirty="0" smtClean="0"/>
              <a:t> between CCGs. </a:t>
            </a:r>
            <a:r>
              <a:rPr lang="en-GB" sz="1200" kern="1200" dirty="0" smtClean="0">
                <a:solidFill>
                  <a:schemeClr val="tx1"/>
                </a:solidFill>
                <a:effectLst/>
                <a:latin typeface="+mn-lt"/>
                <a:ea typeface="ヒラギノ角ゴ Pro W3" pitchFamily="84" charset="-128"/>
                <a:cs typeface="ヒラギノ角ゴ Pro W3" pitchFamily="84" charset="-128"/>
              </a:rPr>
              <a:t>Getting vaccinated while you're pregnant is highly effective in protecting your baby from developing whooping cough in the first few weeks of their life. The immunity you get from the vaccine will pass to your baby through the placenta and provide passive protection for them until they are old enough to be routinely vaccinated against whooping cough at two months old.</a:t>
            </a:r>
            <a:endParaRPr lang="en-GB" dirty="0" smtClean="0"/>
          </a:p>
          <a:p>
            <a:endParaRPr lang="en-GB" dirty="0" smtClean="0"/>
          </a:p>
          <a:p>
            <a:r>
              <a:rPr lang="en-GB" b="1" dirty="0" smtClean="0"/>
              <a:t>Caveats – </a:t>
            </a:r>
            <a:r>
              <a:rPr lang="en-GB" b="0" dirty="0" smtClean="0"/>
              <a:t>The 2016/17 figure</a:t>
            </a:r>
            <a:r>
              <a:rPr lang="en-GB" b="0" baseline="0" dirty="0" smtClean="0"/>
              <a:t> provided is a crude average of percentages provided on a monthly basis and does not include information for November 2016 as no data were received from one GP IT supplier in November, affecting accuracy of AT and CCG estimates.</a:t>
            </a:r>
          </a:p>
          <a:p>
            <a:endParaRPr lang="en-GB" dirty="0" smtClean="0"/>
          </a:p>
          <a:p>
            <a:r>
              <a:rPr lang="en-GB" b="1" dirty="0" smtClean="0"/>
              <a:t>Other</a:t>
            </a:r>
            <a:r>
              <a:rPr lang="en-GB" b="1" baseline="0" dirty="0" smtClean="0"/>
              <a:t> information </a:t>
            </a:r>
            <a:r>
              <a:rPr lang="en-GB" b="0" baseline="0" dirty="0" smtClean="0"/>
              <a:t>- </a:t>
            </a:r>
            <a:r>
              <a:rPr lang="en-GB" sz="1200" dirty="0" smtClean="0">
                <a:solidFill>
                  <a:schemeClr val="tx1">
                    <a:lumMod val="50000"/>
                    <a:lumOff val="50000"/>
                  </a:schemeClr>
                </a:solidFill>
                <a:latin typeface="+mn-lt"/>
                <a:hlinkClick r:id="rId3"/>
              </a:rPr>
              <a:t>https://www.gov.uk/government/publications/pertussis-immunisation-in-pregnancy-vaccine-coverage-estimates-in-england-october-2013-to-march-2014</a:t>
            </a:r>
            <a:r>
              <a:rPr lang="en-GB" sz="1200" dirty="0" smtClean="0">
                <a:solidFill>
                  <a:schemeClr val="tx1">
                    <a:lumMod val="50000"/>
                    <a:lumOff val="50000"/>
                  </a:schemeClr>
                </a:solidFill>
                <a:latin typeface="+mn-lt"/>
              </a:rPr>
              <a:t> </a:t>
            </a:r>
          </a:p>
          <a:p>
            <a:r>
              <a:rPr lang="en-GB" b="0" baseline="0" dirty="0" smtClean="0"/>
              <a:t>Report: https://www.gov.uk/government/uploads/system/uploads/attachment_data/file/616198/hpr1917_prntl-prtsssVC.pdf</a:t>
            </a:r>
          </a:p>
          <a:p>
            <a:endParaRPr lang="en-GB" b="0" baseline="0" dirty="0" smtClean="0"/>
          </a:p>
          <a:p>
            <a:endParaRPr lang="en-GB" b="0" baseline="0" dirty="0" smtClean="0"/>
          </a:p>
          <a:p>
            <a:endParaRPr lang="en-GB" b="0" baseline="0"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38</a:t>
            </a:fld>
            <a:endParaRPr lang="en-US"/>
          </a:p>
        </p:txBody>
      </p:sp>
    </p:spTree>
    <p:extLst>
      <p:ext uri="{BB962C8B-B14F-4D97-AF65-F5344CB8AC3E}">
        <p14:creationId xmlns:p14="http://schemas.microsoft.com/office/powerpoint/2010/main" xmlns="" val="29703929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This report presents the findings from the 2015 maternity survey, which asked women in England who had a live birth in February 2015 about their experiences of NHS maternity services. The questions related to women’s access to care, communication with staff, involvement in decision-making and continuity of care, among other key themes. </a:t>
            </a:r>
          </a:p>
          <a:p>
            <a:endParaRPr lang="en-GB" dirty="0" smtClean="0"/>
          </a:p>
          <a:p>
            <a:r>
              <a:rPr lang="en-GB" b="1" dirty="0" smtClean="0"/>
              <a:t>Caveats – </a:t>
            </a:r>
            <a:r>
              <a:rPr lang="en-GB" b="0" dirty="0" smtClean="0"/>
              <a:t>This data is based</a:t>
            </a:r>
            <a:r>
              <a:rPr lang="en-GB" b="0" baseline="0" dirty="0" smtClean="0"/>
              <a:t> on survey data only. </a:t>
            </a:r>
            <a:r>
              <a:rPr lang="en-GB" b="0" dirty="0" smtClean="0"/>
              <a:t>The survey is not a random sample and is just based on</a:t>
            </a:r>
            <a:r>
              <a:rPr lang="en-GB" b="0" baseline="0" dirty="0" smtClean="0"/>
              <a:t> deliveries during 1 month. There is a possibility of sampling error and differences in the way that data is collected. </a:t>
            </a:r>
            <a:r>
              <a:rPr lang="en-GB" b="0" dirty="0" smtClean="0"/>
              <a:t>If a question has fewer than 30 responses for a given trust, the confidence interval around the trust’s question score is considered too large to be meaningful and results are not reported. Additionally, for any such question, the trust is excluded from national averages and the trust is not given a section score.</a:t>
            </a:r>
          </a:p>
          <a:p>
            <a:endParaRPr lang="en-GB" b="0" dirty="0" smtClean="0"/>
          </a:p>
          <a:p>
            <a:r>
              <a:rPr lang="en-GB" b="0" dirty="0" smtClean="0"/>
              <a:t>For each question in the survey,</a:t>
            </a:r>
            <a:r>
              <a:rPr lang="en-GB" b="0" baseline="0" dirty="0" smtClean="0"/>
              <a:t> the individual responses were converted into scores pm a scale of 0 to 10. A score of 10 represents the best possible response; therefore, the higher the score for each question, the better the trust is performing. </a:t>
            </a:r>
            <a:endParaRPr lang="en-GB" b="0" dirty="0" smtClean="0"/>
          </a:p>
          <a:p>
            <a:endParaRPr lang="en-GB" dirty="0" smtClean="0"/>
          </a:p>
          <a:p>
            <a:r>
              <a:rPr lang="en-GB" b="1" dirty="0" smtClean="0"/>
              <a:t>Other</a:t>
            </a:r>
            <a:r>
              <a:rPr lang="en-GB" b="1" baseline="0" dirty="0" smtClean="0"/>
              <a:t> information </a:t>
            </a:r>
            <a:r>
              <a:rPr lang="en-GB" b="0" baseline="0" dirty="0" smtClean="0"/>
              <a:t>- http://www.cqc.org.uk/sites/default/files/20170201_mat15_quality_and_methodology_report.pdf</a:t>
            </a:r>
          </a:p>
          <a:p>
            <a:endParaRPr lang="en-GB" b="0"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39</a:t>
            </a:fld>
            <a:endParaRPr lang="en-US"/>
          </a:p>
        </p:txBody>
      </p:sp>
    </p:spTree>
    <p:extLst>
      <p:ext uri="{BB962C8B-B14F-4D97-AF65-F5344CB8AC3E}">
        <p14:creationId xmlns:p14="http://schemas.microsoft.com/office/powerpoint/2010/main" xmlns="" val="35876846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40</a:t>
            </a:fld>
            <a:endParaRPr lang="en-US"/>
          </a:p>
        </p:txBody>
      </p:sp>
    </p:spTree>
    <p:extLst>
      <p:ext uri="{BB962C8B-B14F-4D97-AF65-F5344CB8AC3E}">
        <p14:creationId xmlns:p14="http://schemas.microsoft.com/office/powerpoint/2010/main" xmlns="" val="4267241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Rationale</a:t>
            </a:r>
            <a:r>
              <a:rPr lang="en-GB" dirty="0" smtClean="0"/>
              <a:t> – Place of delivery and opportunity for choice of place are important</a:t>
            </a:r>
            <a:r>
              <a:rPr lang="en-GB" baseline="0" dirty="0" smtClean="0"/>
              <a:t> elements of maternity care</a:t>
            </a:r>
            <a:r>
              <a:rPr lang="en-GB" sz="1200" b="0" i="0" kern="1200" dirty="0" smtClean="0">
                <a:solidFill>
                  <a:schemeClr val="tx1"/>
                </a:solidFill>
                <a:effectLst/>
                <a:latin typeface="+mn-lt"/>
                <a:ea typeface="ヒラギノ角ゴ Pro W3" pitchFamily="84" charset="-128"/>
                <a:cs typeface="ヒラギノ角ゴ Pro W3" pitchFamily="84" charset="-128"/>
              </a:rPr>
              <a:t>.</a:t>
            </a:r>
            <a:r>
              <a:rPr lang="en-GB" dirty="0" smtClean="0"/>
              <a:t> </a:t>
            </a:r>
          </a:p>
          <a:p>
            <a:endParaRPr lang="en-GB" dirty="0" smtClean="0"/>
          </a:p>
          <a:p>
            <a:r>
              <a:rPr lang="en-GB" b="1" dirty="0" smtClean="0"/>
              <a:t>Caveats</a:t>
            </a:r>
            <a:r>
              <a:rPr lang="en-GB" dirty="0" smtClean="0"/>
              <a:t> – </a:t>
            </a:r>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Not all NHS maternity providers submitted data for this new publication and therefore the data are designated as ‘experimental statistics’. Users are encouraged to read the accompanying data quality reports to aid interpretation of the data. </a:t>
            </a:r>
            <a:endParaRPr lang="en-GB" dirty="0" smtClean="0"/>
          </a:p>
          <a:p>
            <a:endParaRPr lang="en-GB"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Other</a:t>
            </a:r>
            <a:r>
              <a:rPr lang="en-GB" b="1" baseline="0" dirty="0" smtClean="0"/>
              <a:t> information - </a:t>
            </a:r>
            <a:r>
              <a:rPr lang="en-GB" sz="1200" dirty="0" smtClean="0">
                <a:solidFill>
                  <a:schemeClr val="tx1">
                    <a:lumMod val="50000"/>
                    <a:lumOff val="50000"/>
                  </a:schemeClr>
                </a:solidFill>
                <a:latin typeface="+mn-lt"/>
                <a:hlinkClick r:id="rId3"/>
              </a:rPr>
              <a:t>http://www.content.digital.nhs.uk/catalogue/PUB22384</a:t>
            </a:r>
            <a:r>
              <a:rPr lang="en-GB" sz="1200" dirty="0" smtClean="0">
                <a:solidFill>
                  <a:schemeClr val="tx1">
                    <a:lumMod val="50000"/>
                    <a:lumOff val="50000"/>
                  </a:schemeClr>
                </a:solidFill>
                <a:latin typeface="+mn-lt"/>
              </a:rPr>
              <a:t> </a:t>
            </a:r>
          </a:p>
          <a:p>
            <a:endParaRPr lang="en-GB" b="1"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42</a:t>
            </a:fld>
            <a:endParaRPr lang="en-US"/>
          </a:p>
        </p:txBody>
      </p:sp>
    </p:spTree>
    <p:extLst>
      <p:ext uri="{BB962C8B-B14F-4D97-AF65-F5344CB8AC3E}">
        <p14:creationId xmlns:p14="http://schemas.microsoft.com/office/powerpoint/2010/main" xmlns="" val="2805434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Demographic</a:t>
            </a:r>
            <a:r>
              <a:rPr lang="en-GB" baseline="0" dirty="0" smtClean="0"/>
              <a:t> information on female population and number of births</a:t>
            </a:r>
          </a:p>
          <a:p>
            <a:endParaRPr lang="en-GB" dirty="0" smtClean="0"/>
          </a:p>
          <a:p>
            <a:r>
              <a:rPr lang="en-GB" b="1" dirty="0" smtClean="0"/>
              <a:t>Caveats</a:t>
            </a:r>
            <a:r>
              <a:rPr lang="en-GB" dirty="0" smtClean="0"/>
              <a:t> - Data are extracted each month as a snapshot in time from the GP Payments system maintained by NHS Digital. This release is an accurate snapshot as at 1 June 2017. Please note that this publication reflects NHS England's health geography structure as at 1 April 2017.</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Other information - </a:t>
            </a:r>
            <a:r>
              <a:rPr lang="en-GB" sz="1200" dirty="0" smtClean="0">
                <a:solidFill>
                  <a:schemeClr val="tx1">
                    <a:lumMod val="50000"/>
                    <a:lumOff val="50000"/>
                  </a:schemeClr>
                </a:solidFill>
                <a:latin typeface="+mn-lt"/>
                <a:hlinkClick r:id="rId3"/>
              </a:rPr>
              <a:t>https://digital.nhs.uk/catalogue/PUB24180</a:t>
            </a:r>
            <a:r>
              <a:rPr lang="en-GB" sz="1200" dirty="0" smtClean="0">
                <a:solidFill>
                  <a:schemeClr val="tx1">
                    <a:lumMod val="50000"/>
                    <a:lumOff val="50000"/>
                  </a:schemeClr>
                </a:solidFill>
                <a:latin typeface="+mn-lt"/>
              </a:rPr>
              <a:t>  and </a:t>
            </a:r>
            <a:r>
              <a:rPr lang="en-GB" sz="1200" dirty="0" smtClean="0">
                <a:solidFill>
                  <a:schemeClr val="tx1">
                    <a:lumMod val="50000"/>
                    <a:lumOff val="50000"/>
                  </a:schemeClr>
                </a:solidFill>
                <a:latin typeface="+mn-lt"/>
                <a:hlinkClick r:id="rId4"/>
              </a:rPr>
              <a:t>https://www.ons.gov.uk/peoplepopulationandcommunity/birthsdeathsandmarriages/livebirths</a:t>
            </a:r>
            <a:endParaRPr lang="en-GB" sz="1200" dirty="0" smtClean="0">
              <a:solidFill>
                <a:schemeClr val="tx1">
                  <a:lumMod val="50000"/>
                  <a:lumOff val="50000"/>
                </a:schemeClr>
              </a:solidFill>
              <a:latin typeface="+mn-lt"/>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a:t>
            </a:fld>
            <a:endParaRPr lang="en-US"/>
          </a:p>
        </p:txBody>
      </p:sp>
    </p:spTree>
    <p:extLst>
      <p:ext uri="{BB962C8B-B14F-4D97-AF65-F5344CB8AC3E}">
        <p14:creationId xmlns:p14="http://schemas.microsoft.com/office/powerpoint/2010/main" xmlns="" val="17315094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Rationale</a:t>
            </a:r>
            <a:r>
              <a:rPr lang="en-GB" dirty="0" smtClean="0"/>
              <a:t> – This indicator </a:t>
            </a:r>
            <a:r>
              <a:rPr lang="en-GB" sz="1200" b="0" i="0" kern="1200" dirty="0" smtClean="0">
                <a:solidFill>
                  <a:schemeClr val="tx1"/>
                </a:solidFill>
                <a:effectLst/>
                <a:latin typeface="+mn-lt"/>
                <a:ea typeface="ヒラギノ角ゴ Pro W3" pitchFamily="84" charset="-128"/>
                <a:cs typeface="ヒラギノ角ゴ Pro W3" pitchFamily="84" charset="-128"/>
              </a:rPr>
              <a:t>shows local variation in services.</a:t>
            </a:r>
            <a:endParaRPr lang="en-GB"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Caveats</a:t>
            </a:r>
            <a:r>
              <a:rPr lang="en-GB" dirty="0" smtClean="0"/>
              <a:t> - </a:t>
            </a:r>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Not all NHS maternity providers submitted data for this new publication and therefore the data are designated as ‘experimental statistics’. Users are encouraged to read the accompanying data quality reports to aid interpretation of the data. </a:t>
            </a:r>
            <a:endParaRPr lang="en-GB"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Other information - </a:t>
            </a:r>
            <a:r>
              <a:rPr lang="en-GB" sz="1200" dirty="0" smtClean="0">
                <a:solidFill>
                  <a:schemeClr val="tx1">
                    <a:lumMod val="50000"/>
                    <a:lumOff val="50000"/>
                  </a:schemeClr>
                </a:solidFill>
                <a:latin typeface="+mn-lt"/>
                <a:hlinkClick r:id="rId3"/>
              </a:rPr>
              <a:t>http://www.content.digital.nhs.uk/catalogue/PUB22384</a:t>
            </a:r>
            <a:r>
              <a:rPr lang="en-GB" sz="1200" dirty="0" smtClean="0">
                <a:solidFill>
                  <a:schemeClr val="tx1">
                    <a:lumMod val="50000"/>
                    <a:lumOff val="50000"/>
                  </a:schemeClr>
                </a:solidFill>
                <a:latin typeface="+mn-lt"/>
              </a:rPr>
              <a:t> </a:t>
            </a:r>
          </a:p>
          <a:p>
            <a:endParaRPr lang="en-GB" b="1"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43</a:t>
            </a:fld>
            <a:endParaRPr lang="en-US"/>
          </a:p>
        </p:txBody>
      </p:sp>
    </p:spTree>
    <p:extLst>
      <p:ext uri="{BB962C8B-B14F-4D97-AF65-F5344CB8AC3E}">
        <p14:creationId xmlns:p14="http://schemas.microsoft.com/office/powerpoint/2010/main" xmlns="" val="25042379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Rationale</a:t>
            </a:r>
            <a:r>
              <a:rPr lang="en-GB" dirty="0" smtClean="0"/>
              <a:t> – This indicator </a:t>
            </a:r>
            <a:r>
              <a:rPr lang="en-GB" sz="1200" b="0" i="0" kern="1200" dirty="0" smtClean="0">
                <a:solidFill>
                  <a:schemeClr val="tx1"/>
                </a:solidFill>
                <a:effectLst/>
                <a:latin typeface="+mn-lt"/>
                <a:ea typeface="ヒラギノ角ゴ Pro W3" pitchFamily="84" charset="-128"/>
                <a:cs typeface="ヒラギノ角ゴ Pro W3" pitchFamily="84" charset="-128"/>
              </a:rPr>
              <a:t>shows local variation in services.</a:t>
            </a:r>
            <a:endParaRPr lang="en-GB"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Caveats</a:t>
            </a:r>
            <a:r>
              <a:rPr lang="en-GB" dirty="0" smtClean="0"/>
              <a:t> - </a:t>
            </a:r>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Not all NHS maternity providers submitted data for this new publication and therefore the data are designated as ‘experimental statistics’. Users are encouraged to read the accompanying data quality reports to aid interpretation of the data. </a:t>
            </a:r>
            <a:endParaRPr lang="en-GB"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Other information - </a:t>
            </a:r>
            <a:r>
              <a:rPr lang="en-GB" sz="1200" dirty="0" smtClean="0">
                <a:solidFill>
                  <a:schemeClr val="tx1">
                    <a:lumMod val="50000"/>
                    <a:lumOff val="50000"/>
                  </a:schemeClr>
                </a:solidFill>
                <a:latin typeface="+mn-lt"/>
                <a:hlinkClick r:id="rId3"/>
              </a:rPr>
              <a:t>http://www.content.digital.nhs.uk/catalogue/PUB22384</a:t>
            </a:r>
            <a:r>
              <a:rPr lang="en-GB" sz="1200" dirty="0" smtClean="0">
                <a:solidFill>
                  <a:schemeClr val="tx1">
                    <a:lumMod val="50000"/>
                    <a:lumOff val="50000"/>
                  </a:schemeClr>
                </a:solidFill>
                <a:latin typeface="+mn-lt"/>
              </a:rPr>
              <a:t> </a:t>
            </a:r>
          </a:p>
          <a:p>
            <a:endParaRPr lang="en-GB" b="1"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44</a:t>
            </a:fld>
            <a:endParaRPr lang="en-US"/>
          </a:p>
        </p:txBody>
      </p:sp>
    </p:spTree>
    <p:extLst>
      <p:ext uri="{BB962C8B-B14F-4D97-AF65-F5344CB8AC3E}">
        <p14:creationId xmlns:p14="http://schemas.microsoft.com/office/powerpoint/2010/main" xmlns="" val="42274959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This indicator </a:t>
            </a:r>
            <a:r>
              <a:rPr lang="en-GB" sz="1200" b="0" i="0" kern="1200" dirty="0" smtClean="0">
                <a:solidFill>
                  <a:schemeClr val="tx1"/>
                </a:solidFill>
                <a:effectLst/>
                <a:latin typeface="+mn-lt"/>
                <a:ea typeface="ヒラギノ角ゴ Pro W3" pitchFamily="84" charset="-128"/>
                <a:cs typeface="ヒラギノ角ゴ Pro W3" pitchFamily="84" charset="-128"/>
              </a:rPr>
              <a:t>can provide additional information to show local variation. </a:t>
            </a:r>
            <a:r>
              <a:rPr lang="en-GB" dirty="0" smtClean="0"/>
              <a:t>Caesarean sections are often required for a number of maternal and infant reasons. By their very nature (i.e. they are used when there are complications) they are likely to be associated with an increased risk of problems.</a:t>
            </a:r>
            <a:endParaRPr lang="en-GB" sz="1200" b="0" i="0" kern="1200" dirty="0" smtClean="0">
              <a:solidFill>
                <a:schemeClr val="tx1"/>
              </a:solidFill>
              <a:effectLst/>
              <a:latin typeface="+mn-lt"/>
              <a:ea typeface="ヒラギノ角ゴ Pro W3" pitchFamily="84" charset="-128"/>
              <a:cs typeface="ヒラギノ角ゴ Pro W3" pitchFamily="84" charset="-128"/>
            </a:endParaRPr>
          </a:p>
          <a:p>
            <a:endParaRPr lang="en-GB" dirty="0" smtClean="0"/>
          </a:p>
          <a:p>
            <a:r>
              <a:rPr lang="en-GB" b="1" dirty="0" smtClean="0"/>
              <a:t>Caveats</a:t>
            </a:r>
            <a:r>
              <a:rPr lang="en-GB" dirty="0" smtClean="0"/>
              <a:t> –</a:t>
            </a:r>
          </a:p>
          <a:p>
            <a:endParaRPr lang="en-GB" dirty="0" smtClean="0"/>
          </a:p>
          <a:p>
            <a:r>
              <a:rPr lang="en-GB" b="1" dirty="0" smtClean="0"/>
              <a:t>Other information</a:t>
            </a:r>
            <a:r>
              <a:rPr lang="en-GB" b="1" baseline="0" dirty="0" smtClean="0"/>
              <a:t> - </a:t>
            </a:r>
            <a:r>
              <a:rPr lang="en-GB" sz="1200" dirty="0" smtClean="0">
                <a:solidFill>
                  <a:schemeClr val="tx1">
                    <a:lumMod val="50000"/>
                    <a:lumOff val="50000"/>
                  </a:schemeClr>
                </a:solidFill>
                <a:latin typeface="+mn-lt"/>
              </a:rPr>
              <a:t>https://fingertips.phe.org.uk/profile-group/child-health/profile/child-health-overview/data#page/6/gid/1938133000/pat/6/par/E12000004/ati/102/are/E06000015/iid/92244/age/1/sex/2</a:t>
            </a:r>
          </a:p>
          <a:p>
            <a:endParaRPr lang="en-GB" sz="1200" dirty="0" smtClean="0">
              <a:solidFill>
                <a:schemeClr val="tx1">
                  <a:lumMod val="50000"/>
                  <a:lumOff val="50000"/>
                </a:schemeClr>
              </a:solidFill>
              <a:latin typeface="+mn-lt"/>
            </a:endParaRPr>
          </a:p>
          <a:p>
            <a:endParaRPr lang="en-GB" sz="1200" baseline="0" dirty="0" smtClean="0">
              <a:solidFill>
                <a:schemeClr val="tx1">
                  <a:lumMod val="50000"/>
                  <a:lumOff val="50000"/>
                </a:schemeClr>
              </a:solidFill>
              <a:latin typeface="+mn-lt"/>
            </a:endParaRPr>
          </a:p>
          <a:p>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45</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–Multiple births are associated with greater risks than singleton births</a:t>
            </a:r>
            <a:r>
              <a:rPr lang="en-GB" baseline="0" dirty="0" smtClean="0"/>
              <a:t> such as increased risk o</a:t>
            </a:r>
            <a:r>
              <a:rPr lang="en-GB" sz="1200" kern="1200" dirty="0" smtClean="0">
                <a:solidFill>
                  <a:schemeClr val="tx1"/>
                </a:solidFill>
                <a:effectLst/>
                <a:latin typeface="+mn-lt"/>
                <a:ea typeface="ヒラギノ角ゴ Pro W3" pitchFamily="84" charset="-128"/>
                <a:cs typeface="ヒラギノ角ゴ Pro W3" pitchFamily="84" charset="-128"/>
              </a:rPr>
              <a:t>f preterm birth, </a:t>
            </a:r>
            <a:r>
              <a:rPr lang="en-GB" sz="1200" kern="1200" dirty="0" err="1" smtClean="0">
                <a:solidFill>
                  <a:schemeClr val="tx1"/>
                </a:solidFill>
                <a:effectLst/>
                <a:latin typeface="+mn-lt"/>
                <a:ea typeface="ヒラギノ角ゴ Pro W3" pitchFamily="84" charset="-128"/>
                <a:cs typeface="ヒラギノ角ゴ Pro W3" pitchFamily="84" charset="-128"/>
              </a:rPr>
              <a:t>fetal</a:t>
            </a:r>
            <a:r>
              <a:rPr lang="en-GB" sz="1200" kern="1200" dirty="0" smtClean="0">
                <a:solidFill>
                  <a:schemeClr val="tx1"/>
                </a:solidFill>
                <a:effectLst/>
                <a:latin typeface="+mn-lt"/>
                <a:ea typeface="ヒラギノ角ゴ Pro W3" pitchFamily="84" charset="-128"/>
                <a:cs typeface="ヒラギノ角ゴ Pro W3" pitchFamily="84" charset="-128"/>
              </a:rPr>
              <a:t> growth restriction, pre-eclampsia, maternal pregnancy symptoms and postpartum haemorrhage. </a:t>
            </a:r>
            <a:r>
              <a:rPr lang="en-GB" dirty="0" smtClean="0"/>
              <a:t>This indicator can show local variation</a:t>
            </a:r>
          </a:p>
          <a:p>
            <a:endParaRPr lang="en-GB" dirty="0" smtClean="0"/>
          </a:p>
          <a:p>
            <a:r>
              <a:rPr lang="en-GB" b="1" dirty="0" smtClean="0"/>
              <a:t>Caveats</a:t>
            </a:r>
            <a:r>
              <a:rPr lang="en-GB" dirty="0" smtClean="0"/>
              <a:t> –</a:t>
            </a:r>
          </a:p>
          <a:p>
            <a:endParaRPr lang="en-GB" dirty="0" smtClean="0"/>
          </a:p>
          <a:p>
            <a:r>
              <a:rPr lang="en-GB" b="1" dirty="0" smtClean="0"/>
              <a:t>Other information</a:t>
            </a:r>
            <a:r>
              <a:rPr lang="en-GB" b="1" baseline="0" dirty="0" smtClean="0"/>
              <a:t> - </a:t>
            </a:r>
            <a:r>
              <a:rPr lang="en-GB" sz="1200" dirty="0" smtClean="0">
                <a:solidFill>
                  <a:schemeClr val="tx1">
                    <a:lumMod val="50000"/>
                    <a:lumOff val="50000"/>
                  </a:schemeClr>
                </a:solidFill>
                <a:latin typeface="+mn-lt"/>
                <a:hlinkClick r:id="rId3"/>
              </a:rPr>
              <a:t>https://fingertips.phe.org.uk/profile-group/child-health/profile/child-health-pregnancy</a:t>
            </a:r>
            <a:r>
              <a:rPr lang="en-GB" sz="1200" dirty="0" smtClean="0">
                <a:solidFill>
                  <a:schemeClr val="tx1">
                    <a:lumMod val="50000"/>
                    <a:lumOff val="50000"/>
                  </a:schemeClr>
                </a:solidFill>
                <a:latin typeface="+mn-lt"/>
              </a:rPr>
              <a:t> </a:t>
            </a:r>
            <a:endParaRPr lang="en-GB" b="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46</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Multiple births are associated with greater risks than singleton births</a:t>
            </a:r>
            <a:r>
              <a:rPr lang="en-GB" baseline="0" dirty="0" smtClean="0"/>
              <a:t> such as increased risk o</a:t>
            </a:r>
            <a:r>
              <a:rPr lang="en-GB" sz="1200" kern="1200" dirty="0" smtClean="0">
                <a:solidFill>
                  <a:schemeClr val="tx1"/>
                </a:solidFill>
                <a:effectLst/>
                <a:latin typeface="+mn-lt"/>
                <a:ea typeface="ヒラギノ角ゴ Pro W3" pitchFamily="84" charset="-128"/>
                <a:cs typeface="ヒラギノ角ゴ Pro W3" pitchFamily="84" charset="-128"/>
              </a:rPr>
              <a:t>f preterm birth, </a:t>
            </a:r>
            <a:r>
              <a:rPr lang="en-GB" sz="1200" kern="1200" dirty="0" err="1" smtClean="0">
                <a:solidFill>
                  <a:schemeClr val="tx1"/>
                </a:solidFill>
                <a:effectLst/>
                <a:latin typeface="+mn-lt"/>
                <a:ea typeface="ヒラギノ角ゴ Pro W3" pitchFamily="84" charset="-128"/>
                <a:cs typeface="ヒラギノ角ゴ Pro W3" pitchFamily="84" charset="-128"/>
              </a:rPr>
              <a:t>fetal</a:t>
            </a:r>
            <a:r>
              <a:rPr lang="en-GB" sz="1200" kern="1200" dirty="0" smtClean="0">
                <a:solidFill>
                  <a:schemeClr val="tx1"/>
                </a:solidFill>
                <a:effectLst/>
                <a:latin typeface="+mn-lt"/>
                <a:ea typeface="ヒラギノ角ゴ Pro W3" pitchFamily="84" charset="-128"/>
                <a:cs typeface="ヒラギノ角ゴ Pro W3" pitchFamily="84" charset="-128"/>
              </a:rPr>
              <a:t> growth restriction, pre-eclampsia, maternal pregnancy symptoms and postpartum haemorrhage. </a:t>
            </a:r>
            <a:r>
              <a:rPr lang="en-GB" baseline="0" dirty="0" smtClean="0"/>
              <a:t>This indicator can show variation by deprivation. </a:t>
            </a:r>
            <a:endParaRPr lang="en-GB" dirty="0" smtClean="0"/>
          </a:p>
          <a:p>
            <a:endParaRPr lang="en-GB" dirty="0" smtClean="0"/>
          </a:p>
          <a:p>
            <a:r>
              <a:rPr lang="en-GB" b="1" dirty="0" smtClean="0"/>
              <a:t>Caveats</a:t>
            </a:r>
            <a:r>
              <a:rPr lang="en-GB" dirty="0" smtClean="0"/>
              <a:t> –</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Other information - </a:t>
            </a:r>
            <a:r>
              <a:rPr lang="en-GB" sz="1200" dirty="0" smtClean="0">
                <a:solidFill>
                  <a:schemeClr val="tx1">
                    <a:lumMod val="50000"/>
                    <a:lumOff val="50000"/>
                  </a:schemeClr>
                </a:solidFill>
                <a:latin typeface="+mn-lt"/>
                <a:hlinkClick r:id="rId3"/>
              </a:rPr>
              <a:t>https://fingertips.phe.org.uk/profile-group/child-health/profile/child-health-pregnancy</a:t>
            </a:r>
            <a:r>
              <a:rPr lang="en-GB" sz="1200" dirty="0" smtClean="0">
                <a:solidFill>
                  <a:schemeClr val="tx1">
                    <a:lumMod val="50000"/>
                    <a:lumOff val="50000"/>
                  </a:schemeClr>
                </a:solidFill>
                <a:latin typeface="+mn-lt"/>
              </a:rPr>
              <a:t> </a:t>
            </a:r>
            <a:endParaRPr lang="en-GB" dirty="0" smtClean="0"/>
          </a:p>
          <a:p>
            <a:endParaRPr lang="en-GB" dirty="0" smtClean="0"/>
          </a:p>
          <a:p>
            <a:endParaRPr lang="en-GB"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47</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Low birthweight is an enduring aspect of childhood morbidity, a major factor in infant mortality and has serious consequences for health in later life (NICE). This indicator </a:t>
            </a:r>
            <a:r>
              <a:rPr lang="en-GB" sz="1200" b="0" i="0" kern="1200" dirty="0" smtClean="0">
                <a:solidFill>
                  <a:schemeClr val="tx1"/>
                </a:solidFill>
                <a:effectLst/>
                <a:latin typeface="+mn-lt"/>
                <a:ea typeface="ヒラギノ角ゴ Pro W3" pitchFamily="84" charset="-128"/>
                <a:cs typeface="ヒラギノ角ゴ Pro W3" pitchFamily="84" charset="-128"/>
              </a:rPr>
              <a:t>can provide additional information to show local variation</a:t>
            </a:r>
          </a:p>
          <a:p>
            <a:endParaRPr lang="en-GB" sz="1200" b="0" i="0" kern="1200" dirty="0" smtClean="0">
              <a:solidFill>
                <a:schemeClr val="tx1"/>
              </a:solidFill>
              <a:effectLst/>
              <a:latin typeface="+mn-lt"/>
              <a:ea typeface="ヒラギノ角ゴ Pro W3" pitchFamily="84" charset="-128"/>
            </a:endParaRPr>
          </a:p>
          <a:p>
            <a:r>
              <a:rPr lang="en-GB" b="1" dirty="0" smtClean="0"/>
              <a:t>Caveats</a:t>
            </a:r>
            <a:r>
              <a:rPr lang="en-GB" dirty="0" smtClean="0"/>
              <a:t> - Not all births are recorded with a valid birth weight. There may be regional variations in the completeness of these fields.</a:t>
            </a:r>
          </a:p>
          <a:p>
            <a:endParaRPr lang="en-GB" dirty="0" smtClean="0"/>
          </a:p>
          <a:p>
            <a:r>
              <a:rPr lang="en-GB" b="1" baseline="0" dirty="0" smtClean="0"/>
              <a:t>Other information - </a:t>
            </a:r>
            <a:r>
              <a:rPr lang="en-GB" sz="1200" dirty="0" smtClean="0">
                <a:solidFill>
                  <a:schemeClr val="tx1">
                    <a:lumMod val="50000"/>
                    <a:lumOff val="50000"/>
                  </a:schemeClr>
                </a:solidFill>
                <a:latin typeface="+mn-lt"/>
                <a:hlinkClick r:id="rId3"/>
              </a:rPr>
              <a:t>https://fingertips.phe.org.uk/profile-group/child-health/profile/child-health-pregnancy</a:t>
            </a:r>
            <a:r>
              <a:rPr lang="en-GB" sz="1200" dirty="0" smtClean="0">
                <a:solidFill>
                  <a:schemeClr val="tx1">
                    <a:lumMod val="50000"/>
                    <a:lumOff val="50000"/>
                  </a:schemeClr>
                </a:solidFill>
                <a:latin typeface="+mn-lt"/>
              </a:rPr>
              <a:t> </a:t>
            </a: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48</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Low birthweight is an enduring aspect of childhood morbidity, a major factor in infant mortality and has serious consequences for health in later life (NICE). </a:t>
            </a:r>
            <a:r>
              <a:rPr lang="en-GB" baseline="0" dirty="0" smtClean="0"/>
              <a:t>This indicator can show variation by deprivation.</a:t>
            </a:r>
            <a:endParaRPr lang="en-GB" dirty="0" smtClean="0"/>
          </a:p>
          <a:p>
            <a:endParaRPr lang="en-GB" dirty="0" smtClean="0"/>
          </a:p>
          <a:p>
            <a:r>
              <a:rPr lang="en-GB" b="1" dirty="0" smtClean="0"/>
              <a:t>Caveats</a:t>
            </a:r>
            <a:r>
              <a:rPr lang="en-GB" dirty="0" smtClean="0"/>
              <a:t> - Not all births are recorded with a valid birth weight. There may be regional variations in the completeness of these fields.</a:t>
            </a:r>
          </a:p>
          <a:p>
            <a:endParaRPr lang="en-GB" dirty="0" smtClean="0"/>
          </a:p>
          <a:p>
            <a:r>
              <a:rPr lang="en-GB" b="1" baseline="0" dirty="0" smtClean="0"/>
              <a:t>Other information - </a:t>
            </a:r>
            <a:r>
              <a:rPr lang="en-GB" sz="1200" dirty="0" smtClean="0">
                <a:solidFill>
                  <a:schemeClr val="tx1">
                    <a:lumMod val="50000"/>
                    <a:lumOff val="50000"/>
                  </a:schemeClr>
                </a:solidFill>
                <a:latin typeface="+mn-lt"/>
                <a:hlinkClick r:id="rId3"/>
              </a:rPr>
              <a:t>https://fingertips.phe.org.uk/profile-group/child-health/profile/child-health-pregnancy</a:t>
            </a:r>
            <a:r>
              <a:rPr lang="en-GB" sz="1200" dirty="0" smtClean="0">
                <a:solidFill>
                  <a:schemeClr val="tx1">
                    <a:lumMod val="50000"/>
                    <a:lumOff val="50000"/>
                  </a:schemeClr>
                </a:solidFill>
                <a:latin typeface="+mn-lt"/>
              </a:rPr>
              <a:t>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49</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Low birthweight is an enduring aspect of childhood morbidity, a major factor in infant mortality and has serious consequences for health in later life (NICE). This indicator </a:t>
            </a:r>
            <a:r>
              <a:rPr lang="en-GB" sz="1200" b="0" i="0" kern="1200" dirty="0" smtClean="0">
                <a:solidFill>
                  <a:schemeClr val="tx1"/>
                </a:solidFill>
                <a:effectLst/>
                <a:latin typeface="+mn-lt"/>
                <a:ea typeface="ヒラギノ角ゴ Pro W3" pitchFamily="84" charset="-128"/>
                <a:cs typeface="ヒラギノ角ゴ Pro W3" pitchFamily="84" charset="-128"/>
              </a:rPr>
              <a:t>can provide additional information to show local variation.</a:t>
            </a:r>
            <a:endParaRPr lang="en-GB" dirty="0" smtClean="0"/>
          </a:p>
          <a:p>
            <a:endParaRPr lang="en-GB" dirty="0" smtClean="0"/>
          </a:p>
          <a:p>
            <a:r>
              <a:rPr lang="en-GB" b="1" dirty="0" smtClean="0"/>
              <a:t>Caveats</a:t>
            </a:r>
            <a:r>
              <a:rPr lang="en-GB" dirty="0" smtClean="0"/>
              <a:t> - Not all births are recorded with a valid birth weight. There may be regional variations in the completeness of these fields.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Other information - </a:t>
            </a:r>
            <a:r>
              <a:rPr lang="en-GB" sz="1200" dirty="0" smtClean="0">
                <a:solidFill>
                  <a:schemeClr val="tx1">
                    <a:lumMod val="50000"/>
                    <a:lumOff val="50000"/>
                  </a:schemeClr>
                </a:solidFill>
                <a:latin typeface="+mn-lt"/>
                <a:hlinkClick r:id="rId3"/>
              </a:rPr>
              <a:t>https://fingertips.phe.org.uk/profile-group/child-health/profile/child-health-pregnancy</a:t>
            </a:r>
            <a:r>
              <a:rPr lang="en-GB" sz="1200" dirty="0" smtClean="0">
                <a:solidFill>
                  <a:schemeClr val="tx1">
                    <a:lumMod val="50000"/>
                    <a:lumOff val="50000"/>
                  </a:schemeClr>
                </a:solidFill>
                <a:latin typeface="+mn-lt"/>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1"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50</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Low birthweight is an enduring aspect of childhood morbidity, a major factor in infant mortality and has serious consequences for health in later life (NICE). </a:t>
            </a:r>
            <a:r>
              <a:rPr lang="en-GB" baseline="0" dirty="0" smtClean="0"/>
              <a:t>This indicator can show variation by deprivation.</a:t>
            </a:r>
            <a:endParaRPr lang="en-GB" dirty="0" smtClean="0"/>
          </a:p>
          <a:p>
            <a:endParaRPr lang="en-GB" dirty="0" smtClean="0"/>
          </a:p>
          <a:p>
            <a:r>
              <a:rPr lang="en-GB" b="1" dirty="0" smtClean="0"/>
              <a:t>Caveats</a:t>
            </a:r>
            <a:r>
              <a:rPr lang="en-GB" dirty="0" smtClean="0"/>
              <a:t> - Not all births are recorded with a valid birth weight. There may be regional variations in the completeness of these fields.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r>
              <a:rPr lang="en-GB" b="1" baseline="0" dirty="0" smtClean="0"/>
              <a:t>Other information - </a:t>
            </a:r>
            <a:r>
              <a:rPr lang="en-GB" sz="1200" dirty="0" smtClean="0">
                <a:solidFill>
                  <a:schemeClr val="tx1">
                    <a:lumMod val="50000"/>
                    <a:lumOff val="50000"/>
                  </a:schemeClr>
                </a:solidFill>
                <a:latin typeface="+mn-lt"/>
                <a:hlinkClick r:id="rId3"/>
              </a:rPr>
              <a:t>https://fingertips.phe.org.uk/profile-group/child-health/profile/child-health-pregnancy</a:t>
            </a:r>
            <a:r>
              <a:rPr lang="en-GB" sz="1200" dirty="0" smtClean="0">
                <a:solidFill>
                  <a:schemeClr val="tx1">
                    <a:lumMod val="50000"/>
                    <a:lumOff val="50000"/>
                  </a:schemeClr>
                </a:solidFill>
                <a:latin typeface="+mn-lt"/>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51</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Low birth weight increases the risk of childhood mortality and of developmental problems for the child and is associated with poorer health in later life (NICE). This indicator </a:t>
            </a:r>
            <a:r>
              <a:rPr lang="en-GB" sz="1200" b="0" i="0" kern="1200" dirty="0" smtClean="0">
                <a:solidFill>
                  <a:schemeClr val="tx1"/>
                </a:solidFill>
                <a:effectLst/>
                <a:latin typeface="+mn-lt"/>
                <a:ea typeface="ヒラギノ角ゴ Pro W3" pitchFamily="84" charset="-128"/>
                <a:cs typeface="ヒラギノ角ゴ Pro W3" pitchFamily="84" charset="-128"/>
              </a:rPr>
              <a:t>can provide additional information to show local variation.</a:t>
            </a:r>
          </a:p>
          <a:p>
            <a:endParaRPr lang="en-GB" dirty="0" smtClean="0"/>
          </a:p>
          <a:p>
            <a:r>
              <a:rPr lang="en-GB" b="1" dirty="0" smtClean="0"/>
              <a:t>Caveats</a:t>
            </a:r>
            <a:r>
              <a:rPr lang="en-GB" dirty="0" smtClean="0"/>
              <a:t> - ONS has linked birth registrations with NHS birth notification records to allow reporting by gestational age and birth weight. With 99.4% of records linked successfully, completeness of this dataset is very good. However, not all births are recorded with a valid birth weight and gestational age. There may be regional variations in the completeness of these fields.</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Other</a:t>
            </a:r>
            <a:r>
              <a:rPr lang="en-GB" b="1" baseline="0" dirty="0" smtClean="0"/>
              <a:t> information - </a:t>
            </a:r>
            <a:r>
              <a:rPr lang="en-GB" sz="1200" dirty="0" smtClean="0">
                <a:solidFill>
                  <a:schemeClr val="tx1">
                    <a:lumMod val="50000"/>
                    <a:lumOff val="50000"/>
                  </a:schemeClr>
                </a:solidFill>
                <a:latin typeface="+mn-lt"/>
                <a:hlinkClick r:id="rId3"/>
              </a:rPr>
              <a:t>https://fingertips.phe.org.uk/profile-group/child-health/profile/child-health-pregnancy</a:t>
            </a:r>
            <a:r>
              <a:rPr lang="en-GB" sz="1200" dirty="0" smtClean="0">
                <a:solidFill>
                  <a:schemeClr val="tx1">
                    <a:lumMod val="50000"/>
                    <a:lumOff val="50000"/>
                  </a:schemeClr>
                </a:solidFill>
                <a:latin typeface="+mn-lt"/>
              </a:rPr>
              <a:t>   </a:t>
            </a:r>
          </a:p>
          <a:p>
            <a:endParaRPr lang="en-GB" b="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52</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Demographic</a:t>
            </a:r>
            <a:r>
              <a:rPr lang="en-GB" baseline="0" dirty="0" smtClean="0"/>
              <a:t> information on female population</a:t>
            </a:r>
          </a:p>
          <a:p>
            <a:endParaRPr lang="en-GB" dirty="0" smtClean="0"/>
          </a:p>
          <a:p>
            <a:r>
              <a:rPr lang="en-GB" b="1" dirty="0" smtClean="0"/>
              <a:t>Caveats</a:t>
            </a:r>
            <a:r>
              <a:rPr lang="en-GB" dirty="0" smtClean="0"/>
              <a:t> - Data are extracted each month as a snapshot in time from the GP Payments system maintained by NHS Digital. This release is an accurate snapshot as at 1 June 2017. Please note that this publication reflects NHS England's health geography structure as at 1 April 2017.</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Other information - </a:t>
            </a:r>
            <a:r>
              <a:rPr lang="en-GB" sz="1200" dirty="0" smtClean="0">
                <a:solidFill>
                  <a:schemeClr val="tx1">
                    <a:lumMod val="50000"/>
                    <a:lumOff val="50000"/>
                  </a:schemeClr>
                </a:solidFill>
                <a:hlinkClick r:id="rId3"/>
              </a:rPr>
              <a:t>https://digital.nhs.uk/catalogue/PUB24180</a:t>
            </a:r>
            <a:r>
              <a:rPr lang="en-GB" sz="1200" dirty="0" smtClean="0">
                <a:solidFill>
                  <a:schemeClr val="tx1">
                    <a:lumMod val="50000"/>
                    <a:lumOff val="50000"/>
                  </a:schemeClr>
                </a:solidFill>
              </a:rPr>
              <a:t> </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a:t>
            </a:fld>
            <a:endParaRPr lang="en-US"/>
          </a:p>
        </p:txBody>
      </p:sp>
    </p:spTree>
    <p:extLst>
      <p:ext uri="{BB962C8B-B14F-4D97-AF65-F5344CB8AC3E}">
        <p14:creationId xmlns:p14="http://schemas.microsoft.com/office/powerpoint/2010/main" xmlns="" val="28503564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Low birth weight increases the risk of childhood mortality and of developmental problems for the child and is associated with poorer health in later life. </a:t>
            </a:r>
            <a:r>
              <a:rPr lang="en-GB" baseline="0" dirty="0" smtClean="0"/>
              <a:t>This indicator can show variation by deprivation.</a:t>
            </a:r>
            <a:endParaRPr lang="en-GB" dirty="0" smtClean="0"/>
          </a:p>
          <a:p>
            <a:endParaRPr lang="en-GB" dirty="0" smtClean="0"/>
          </a:p>
          <a:p>
            <a:r>
              <a:rPr lang="en-GB" b="1" dirty="0" smtClean="0"/>
              <a:t>Caveats</a:t>
            </a:r>
            <a:r>
              <a:rPr lang="en-GB" dirty="0" smtClean="0"/>
              <a:t> - ONS has linked birth registrations with NHS birth notification records to allow reporting by gestational age and birth weight. With 99.4% of records linked successfully, completeness of this dataset is very good. However, not all births are recorded with a valid birth weight and gestational age. There may be regional variations in the completeness of these fields.</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Other</a:t>
            </a:r>
            <a:r>
              <a:rPr lang="en-GB" b="1" baseline="0" dirty="0" smtClean="0"/>
              <a:t> information - </a:t>
            </a:r>
            <a:r>
              <a:rPr lang="en-GB" sz="1200" dirty="0" smtClean="0">
                <a:solidFill>
                  <a:schemeClr val="tx1">
                    <a:lumMod val="50000"/>
                    <a:lumOff val="50000"/>
                  </a:schemeClr>
                </a:solidFill>
                <a:latin typeface="+mn-lt"/>
                <a:hlinkClick r:id="rId3"/>
              </a:rPr>
              <a:t>https://fingertips.phe.org.uk/profile-group/child-health/profile/child-health-pregnancy</a:t>
            </a:r>
            <a:r>
              <a:rPr lang="en-GB" sz="1200" dirty="0" smtClean="0">
                <a:solidFill>
                  <a:schemeClr val="tx1">
                    <a:lumMod val="50000"/>
                    <a:lumOff val="50000"/>
                  </a:schemeClr>
                </a:solidFill>
                <a:latin typeface="+mn-lt"/>
              </a:rPr>
              <a:t>   </a:t>
            </a:r>
          </a:p>
          <a:p>
            <a:endParaRPr lang="en-GB" b="1"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53</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A</a:t>
            </a:r>
            <a:r>
              <a:rPr lang="en-GB" baseline="0" dirty="0" smtClean="0"/>
              <a:t> proportion of stillbirths are deemed to have been avoidable. </a:t>
            </a:r>
            <a:r>
              <a:rPr lang="en-GB" dirty="0" smtClean="0"/>
              <a:t>This indicator </a:t>
            </a:r>
            <a:r>
              <a:rPr lang="en-GB" sz="1200" b="0" i="0" kern="1200" dirty="0" smtClean="0">
                <a:solidFill>
                  <a:schemeClr val="tx1"/>
                </a:solidFill>
                <a:effectLst/>
                <a:latin typeface="+mn-lt"/>
                <a:ea typeface="ヒラギノ角ゴ Pro W3" pitchFamily="84" charset="-128"/>
                <a:cs typeface="ヒラギノ角ゴ Pro W3" pitchFamily="84" charset="-128"/>
              </a:rPr>
              <a:t>can provide additional information to show local variation.</a:t>
            </a:r>
            <a:endParaRPr lang="en-GB" dirty="0" smtClean="0"/>
          </a:p>
          <a:p>
            <a:endParaRPr lang="en-GB" dirty="0" smtClean="0"/>
          </a:p>
          <a:p>
            <a:r>
              <a:rPr lang="en-GB" b="1" dirty="0" smtClean="0"/>
              <a:t>Caveats</a:t>
            </a:r>
            <a:r>
              <a:rPr lang="en-GB" dirty="0" smtClean="0"/>
              <a:t> –</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Other information - </a:t>
            </a:r>
            <a:r>
              <a:rPr lang="en-GB" sz="1200" dirty="0" smtClean="0">
                <a:solidFill>
                  <a:schemeClr val="tx1">
                    <a:lumMod val="50000"/>
                    <a:lumOff val="50000"/>
                  </a:schemeClr>
                </a:solidFill>
                <a:latin typeface="+mn-lt"/>
                <a:hlinkClick r:id="rId3"/>
              </a:rPr>
              <a:t>https://fingertips.phe.org.uk/profile-group/child-health/profile/child-health-pregnancy</a:t>
            </a:r>
            <a:r>
              <a:rPr lang="en-GB" sz="1200" dirty="0" smtClean="0">
                <a:solidFill>
                  <a:schemeClr val="tx1">
                    <a:lumMod val="50000"/>
                    <a:lumOff val="50000"/>
                  </a:schemeClr>
                </a:solidFill>
                <a:latin typeface="+mn-lt"/>
              </a:rPr>
              <a:t>   </a:t>
            </a:r>
          </a:p>
          <a:p>
            <a:endParaRPr lang="en-GB" b="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54</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A proportion of stillbirths are deemed</a:t>
            </a:r>
            <a:r>
              <a:rPr lang="en-GB" baseline="0" dirty="0" smtClean="0"/>
              <a:t> to have been avoidable. This indicator can show variation by deprivation.</a:t>
            </a:r>
            <a:endParaRPr lang="en-GB" dirty="0" smtClean="0"/>
          </a:p>
          <a:p>
            <a:endParaRPr lang="en-GB" dirty="0" smtClean="0"/>
          </a:p>
          <a:p>
            <a:r>
              <a:rPr lang="en-GB" b="1" dirty="0" smtClean="0"/>
              <a:t>Caveats</a:t>
            </a:r>
            <a:r>
              <a:rPr lang="en-GB" dirty="0" smtClean="0"/>
              <a:t> –</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Other information – </a:t>
            </a:r>
            <a:r>
              <a:rPr lang="en-GB" sz="1200" dirty="0" smtClean="0">
                <a:solidFill>
                  <a:schemeClr val="tx1">
                    <a:lumMod val="50000"/>
                    <a:lumOff val="50000"/>
                  </a:schemeClr>
                </a:solidFill>
                <a:latin typeface="+mn-lt"/>
                <a:hlinkClick r:id="rId3"/>
              </a:rPr>
              <a:t>https://fingertips.phe.org.uk/profile-group/child-health/profile/child-health-pregnancy</a:t>
            </a:r>
            <a:r>
              <a:rPr lang="en-GB" sz="1200" dirty="0" smtClean="0">
                <a:solidFill>
                  <a:schemeClr val="tx1">
                    <a:lumMod val="50000"/>
                    <a:lumOff val="50000"/>
                  </a:schemeClr>
                </a:solidFill>
                <a:latin typeface="+mn-lt"/>
              </a:rPr>
              <a:t>   </a:t>
            </a:r>
          </a:p>
          <a:p>
            <a:endParaRPr lang="en-GB" b="1" dirty="0" smtClean="0"/>
          </a:p>
          <a:p>
            <a:endParaRPr lang="en-GB"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55</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Infant mortality is an indicator of the general health of an entire population. It reflects the relationship between causes of infant mortality and upstream determinants of population health such as economic, social and environmental conditions. Deaths occurring during the first 28 days of life (the neonatal period) in particular, are considered to reflect the health and care of both mother and </a:t>
            </a:r>
            <a:r>
              <a:rPr lang="en-GB" dirty="0" err="1" smtClean="0"/>
              <a:t>newborn</a:t>
            </a:r>
            <a:r>
              <a:rPr lang="en-GB" dirty="0" smtClean="0"/>
              <a:t>. This indicator</a:t>
            </a:r>
            <a:r>
              <a:rPr lang="en-GB" baseline="0" dirty="0" smtClean="0"/>
              <a:t> can show local variation</a:t>
            </a:r>
          </a:p>
          <a:p>
            <a:endParaRPr lang="en-GB" dirty="0" smtClean="0"/>
          </a:p>
          <a:p>
            <a:r>
              <a:rPr lang="en-GB" b="1" dirty="0" smtClean="0"/>
              <a:t>Caveats</a:t>
            </a:r>
            <a:r>
              <a:rPr lang="en-GB" dirty="0" smtClean="0"/>
              <a:t> - Live births were assigned to geographical areas by ONS using the postcode of mother’s usual residence and the National Statistics Postcode Directory (NSPD).</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Other information – </a:t>
            </a:r>
            <a:r>
              <a:rPr lang="en-GB" sz="1200" dirty="0" smtClean="0">
                <a:solidFill>
                  <a:schemeClr val="tx1">
                    <a:lumMod val="50000"/>
                    <a:lumOff val="50000"/>
                  </a:schemeClr>
                </a:solidFill>
                <a:latin typeface="+mn-lt"/>
                <a:hlinkClick r:id="rId3"/>
              </a:rPr>
              <a:t>https://fingertips.phe.org.uk/profile-group/child-health/profile/child-health-pregnancy</a:t>
            </a:r>
            <a:r>
              <a:rPr lang="en-GB" sz="1200" dirty="0" smtClean="0">
                <a:solidFill>
                  <a:schemeClr val="tx1">
                    <a:lumMod val="50000"/>
                    <a:lumOff val="50000"/>
                  </a:schemeClr>
                </a:solidFill>
                <a:latin typeface="+mn-lt"/>
              </a:rPr>
              <a:t>   </a:t>
            </a:r>
          </a:p>
          <a:p>
            <a:endParaRPr lang="en-GB" b="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56</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Infant mortality is an indicator of the general health of an entire population. It reflects the relationship between causes of infant mortality and upstream determinants of population health such as economic, social and environmental conditions. Deaths occurring during the first 28 days of life (the neonatal period) in particular, are considered to reflect the health and care of both mother and </a:t>
            </a:r>
            <a:r>
              <a:rPr lang="en-GB" dirty="0" err="1" smtClean="0"/>
              <a:t>newborn</a:t>
            </a:r>
            <a:r>
              <a:rPr lang="en-GB" dirty="0" smtClean="0"/>
              <a:t>. </a:t>
            </a:r>
            <a:r>
              <a:rPr lang="en-GB" baseline="0" dirty="0" smtClean="0"/>
              <a:t>This indicator can show variation by deprivation.</a:t>
            </a:r>
            <a:endParaRPr lang="en-GB" dirty="0" smtClean="0"/>
          </a:p>
          <a:p>
            <a:endParaRPr lang="en-GB" dirty="0" smtClean="0"/>
          </a:p>
          <a:p>
            <a:r>
              <a:rPr lang="en-GB" b="1" dirty="0" smtClean="0"/>
              <a:t>Caveats</a:t>
            </a:r>
            <a:r>
              <a:rPr lang="en-GB" dirty="0" smtClean="0"/>
              <a:t> - Live births were assigned to geographical areas by ONS using the postcode of mother’s usual residence and the National Statistics Postcode Directory (NSPD).</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Other information – </a:t>
            </a:r>
            <a:r>
              <a:rPr lang="en-GB" sz="1200" dirty="0" smtClean="0">
                <a:solidFill>
                  <a:schemeClr val="tx1">
                    <a:lumMod val="50000"/>
                    <a:lumOff val="50000"/>
                  </a:schemeClr>
                </a:solidFill>
                <a:latin typeface="+mn-lt"/>
                <a:hlinkClick r:id="rId3"/>
              </a:rPr>
              <a:t>https://fingertips.phe.org.uk/profile-group/child-health/profile/child-health-pregnancy</a:t>
            </a:r>
            <a:r>
              <a:rPr lang="en-GB" sz="1200" dirty="0" smtClean="0">
                <a:solidFill>
                  <a:schemeClr val="tx1">
                    <a:lumMod val="50000"/>
                    <a:lumOff val="50000"/>
                  </a:schemeClr>
                </a:solidFill>
                <a:latin typeface="+mn-lt"/>
              </a:rPr>
              <a:t>   </a:t>
            </a:r>
          </a:p>
          <a:p>
            <a:endParaRPr lang="en-GB" b="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57</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This report presents the findings from the 2015 maternity survey, which asked women in England who had a live birth in February 2015 about their experiences of NHS maternity services. The questions related to women’s access to care, communication with staff, involvement in decision-making and continuity of care, among other key themes. </a:t>
            </a:r>
          </a:p>
          <a:p>
            <a:endParaRPr lang="en-GB" dirty="0" smtClean="0"/>
          </a:p>
          <a:p>
            <a:r>
              <a:rPr lang="en-GB" b="1" dirty="0" smtClean="0"/>
              <a:t>Caveats – </a:t>
            </a:r>
            <a:r>
              <a:rPr lang="en-GB" b="0" dirty="0" smtClean="0"/>
              <a:t>This data is based</a:t>
            </a:r>
            <a:r>
              <a:rPr lang="en-GB" b="0" baseline="0" dirty="0" smtClean="0"/>
              <a:t> on survey data only. </a:t>
            </a:r>
            <a:r>
              <a:rPr lang="en-GB" b="0" dirty="0" smtClean="0"/>
              <a:t>The survey is not a random sample and is just based on</a:t>
            </a:r>
            <a:r>
              <a:rPr lang="en-GB" b="0" baseline="0" dirty="0" smtClean="0"/>
              <a:t> deliveries during 1 month. There is a possibility of sampling error and differences in the way that data is collected. </a:t>
            </a:r>
            <a:r>
              <a:rPr lang="en-GB" b="0" dirty="0" smtClean="0"/>
              <a:t>If a question has fewer than 30 responses for a given trust, the confidence interval around the trust’s question score is considered too large to be meaningful and results are not reported. Additionally, for any such question, the trust is excluded from national averages and the trust is not given a section score.</a:t>
            </a:r>
          </a:p>
          <a:p>
            <a:endParaRPr lang="en-GB"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0" dirty="0" smtClean="0"/>
              <a:t>For each question in the survey,</a:t>
            </a:r>
            <a:r>
              <a:rPr lang="en-GB" b="0" baseline="0" dirty="0" smtClean="0"/>
              <a:t> the individual responses were converted into scores pm a scale of 0 to 10. A score of 10 represents the best possible response; therefore, the higher the score for each question, the better the trust is performing. </a:t>
            </a:r>
            <a:endParaRPr lang="en-GB" b="0" dirty="0" smtClean="0"/>
          </a:p>
          <a:p>
            <a:endParaRPr lang="en-GB" dirty="0" smtClean="0"/>
          </a:p>
          <a:p>
            <a:r>
              <a:rPr lang="en-GB" b="1" dirty="0" smtClean="0"/>
              <a:t>Other</a:t>
            </a:r>
            <a:r>
              <a:rPr lang="en-GB" b="1" baseline="0" dirty="0" smtClean="0"/>
              <a:t> information </a:t>
            </a:r>
            <a:r>
              <a:rPr lang="en-GB" b="0" baseline="0" dirty="0" smtClean="0"/>
              <a:t>- http://www.cqc.org.uk/sites/default/files/20170201_mat15_quality_and_methodology_report.pdf</a:t>
            </a:r>
          </a:p>
          <a:p>
            <a:endParaRPr lang="en-GB" b="0"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58</a:t>
            </a:fld>
            <a:endParaRPr lang="en-US"/>
          </a:p>
        </p:txBody>
      </p:sp>
    </p:spTree>
    <p:extLst>
      <p:ext uri="{BB962C8B-B14F-4D97-AF65-F5344CB8AC3E}">
        <p14:creationId xmlns:p14="http://schemas.microsoft.com/office/powerpoint/2010/main" xmlns="" val="19329145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59</a:t>
            </a:fld>
            <a:endParaRPr lang="en-US"/>
          </a:p>
        </p:txBody>
      </p:sp>
    </p:spTree>
    <p:extLst>
      <p:ext uri="{BB962C8B-B14F-4D97-AF65-F5344CB8AC3E}">
        <p14:creationId xmlns:p14="http://schemas.microsoft.com/office/powerpoint/2010/main" xmlns="" val="4267241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Increases in breastfeeding are expected to reduce illness in young children</a:t>
            </a:r>
            <a:r>
              <a:rPr lang="en-GB" baseline="0" dirty="0" smtClean="0"/>
              <a:t> and</a:t>
            </a:r>
            <a:r>
              <a:rPr lang="en-GB" dirty="0" smtClean="0"/>
              <a:t> have health benefits for the baby and the mother. Rates</a:t>
            </a:r>
            <a:r>
              <a:rPr lang="en-GB" baseline="0" dirty="0" smtClean="0"/>
              <a:t> in the UK are low compared to the rest of the world. This indicator can show local variation.</a:t>
            </a:r>
            <a:endParaRPr lang="en-GB"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Caveats</a:t>
            </a:r>
            <a:r>
              <a:rPr lang="en-GB" dirty="0" smtClean="0"/>
              <a:t> - The indicator is based on observation and is therefore susceptible to measurement bias. The denominator in this indicator implicitly assumes that all patients whose breastfeeding initiation status is unknown did not initiate breastfeeding. This will result in an underestimate of the percentage of mothers initiating breastfeeding. In October 2015, the responsibility for commissioning children’s public health for the 0-5 years’ population transferred from NHS England to local authorities. To support this transfer Public Health England established an interim data collection for a number of key performance indicators associated with these services which it is critical to monitor and report. The strategic reporting solution hosted by NHS Digital, the Children and Young People’s Health Services (CYPHS) Dataset, is collecting relevant data items directly from providers’ systems and in time will take on reporting of these indicators.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Values</a:t>
            </a:r>
            <a:r>
              <a:rPr lang="en-GB" baseline="0" dirty="0" smtClean="0"/>
              <a:t> may not be published due to data quality reasons</a:t>
            </a:r>
            <a:r>
              <a:rPr lang="en-GB" b="0" baseline="0" dirty="0" smtClean="0"/>
              <a:t>.  For initiation data numerators and denominators were not included where an LA had data quality issues, therefore the STP value does not include these in the estimated value.</a:t>
            </a:r>
            <a:endParaRPr lang="en-GB" b="0" dirty="0" smtClean="0"/>
          </a:p>
          <a:p>
            <a:endParaRPr lang="en-GB" dirty="0" smtClean="0"/>
          </a:p>
          <a:p>
            <a:endParaRPr lang="en-GB"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Other information - </a:t>
            </a:r>
            <a:r>
              <a:rPr lang="en-GB" sz="1200" u="sng" kern="1200" dirty="0" smtClean="0">
                <a:solidFill>
                  <a:schemeClr val="tx1"/>
                </a:solidFill>
                <a:effectLst/>
                <a:latin typeface="+mn-lt"/>
                <a:ea typeface="ヒラギノ角ゴ Pro W3" pitchFamily="84" charset="-128"/>
                <a:cs typeface="ヒラギノ角ゴ Pro W3" pitchFamily="84" charset="-128"/>
                <a:hlinkClick r:id="rId3"/>
              </a:rPr>
              <a:t>http://www.england.nhs.uk/statistics/statistical-work-areas/maternity-and-breastfeeding/</a:t>
            </a:r>
            <a:endParaRPr lang="en-GB" dirty="0" smtClean="0">
              <a:effectLst/>
            </a:endParaRPr>
          </a:p>
          <a:p>
            <a:endParaRPr lang="en-GB" b="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60</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Increases in breastfeeding are expected to reduce illness in young children, have health benefits for the infant and the mother and result in cost savings to the NHS.</a:t>
            </a:r>
          </a:p>
          <a:p>
            <a:endParaRPr lang="en-GB" dirty="0" smtClean="0"/>
          </a:p>
          <a:p>
            <a:r>
              <a:rPr lang="en-GB" b="1" dirty="0" smtClean="0"/>
              <a:t>Caveats</a:t>
            </a:r>
            <a:r>
              <a:rPr lang="en-GB" dirty="0" smtClean="0"/>
              <a:t> - The indicator is based on observation and is therefore susceptible to measurement bias. The denominator in this indicator implicitly assumes that all patients whose breastfeeding initiation status is unknown did not initiate breastfeeding. This will result in an underestimate of the percentage of mothers initiating breastfeeding.</a:t>
            </a:r>
          </a:p>
          <a:p>
            <a:r>
              <a:rPr lang="en-GB" dirty="0" smtClean="0"/>
              <a:t>In October 2015, the responsibility for commissioning children’s public health for the 0-5 years’ population transferred from NHS England to local authorities. To support this transfer Public Health England established an interim data collection for a number of key performance indicators associated with these services which it is critical to monitor and report. The strategic reporting solution hosted by NHS Digital, the Children and Young People’s Health Services (CYPHS) Dataset, is collecting relevant data items directly from providers’ systems and in time will take on reporting of these indicators. Each local authority has to pass all three stages of a validation procedure in order for its values to be shown.</a:t>
            </a:r>
          </a:p>
          <a:p>
            <a:endParaRPr lang="en-GB"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Other information - </a:t>
            </a:r>
            <a:r>
              <a:rPr lang="en-GB" dirty="0" smtClean="0">
                <a:effectLst/>
              </a:rPr>
              <a:t>https://www.gov.uk/government/statistics/breastfeeding-at-6-to-8-weeks-after-birth-2016-to-2017-quarterly-data</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u="sng" kern="1200" dirty="0" smtClean="0">
                <a:solidFill>
                  <a:schemeClr val="tx1"/>
                </a:solidFill>
                <a:effectLst/>
                <a:latin typeface="+mn-lt"/>
                <a:ea typeface="ヒラギノ角ゴ Pro W3" pitchFamily="84" charset="-128"/>
                <a:cs typeface="ヒラギノ角ゴ Pro W3" pitchFamily="84" charset="-128"/>
                <a:hlinkClick r:id="rId3"/>
              </a:rPr>
              <a:t>http://www.england.nhs.uk/statistics/statistical-work-areas/maternity-and-breastfeeding/</a:t>
            </a:r>
            <a:endParaRPr lang="en-GB" sz="1200" u="sng" kern="1200" dirty="0" smtClean="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61</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Increases in breastfeeding are expected to reduce illness in young children, have health benefits for the baby and the mother.</a:t>
            </a:r>
            <a:r>
              <a:rPr lang="en-GB" baseline="0" dirty="0" smtClean="0"/>
              <a:t> Rates in the UK are low compared to the rest of the world. This indicator can show local variation</a:t>
            </a:r>
          </a:p>
          <a:p>
            <a:endParaRPr lang="en-GB" dirty="0" smtClean="0"/>
          </a:p>
          <a:p>
            <a:r>
              <a:rPr lang="en-GB" b="1" dirty="0" smtClean="0"/>
              <a:t>Caveats</a:t>
            </a:r>
            <a:r>
              <a:rPr lang="en-GB" dirty="0" smtClean="0"/>
              <a:t> - The indicator is based on observation and is therefore susceptible to measurement bias. The denominator in this indicator implicitly assumes that all infants whose breastfeeding status at 6-8 weeks after birth is unknown and were not breastfeeding. This will result in an underestimate of the percentage infants breastfeeding.</a:t>
            </a:r>
          </a:p>
          <a:p>
            <a:r>
              <a:rPr lang="en-GB" dirty="0" smtClean="0"/>
              <a:t>In October 2015, the responsibility for commissioning children’s public health for the 0-5 years’ population transferred from NHS England to local authorities. To support this transfer Public Health England established an interim data collection for a number of key performance indicators associated with these services which it is critical to monitor and report. The strategic reporting solution hosted by NHS Digital, the Children and Young People’s Health Services (CYPHS) Dataset, is collecting relevant data items directly from providers’ systems and in time will take on reporting of these indicators. Each local authority has to pass all three stages of a validation procedure in order for its values to be shown.</a:t>
            </a:r>
          </a:p>
          <a:p>
            <a:endParaRPr lang="en-GB" b="0" dirty="0" smtClean="0"/>
          </a:p>
          <a:p>
            <a:r>
              <a:rPr lang="en-GB" b="0" dirty="0" smtClean="0"/>
              <a:t>Numerators and denominators</a:t>
            </a:r>
            <a:r>
              <a:rPr lang="en-GB" b="0" baseline="0" dirty="0" smtClean="0"/>
              <a:t> were provided even where an LA did not meet data quality values - </a:t>
            </a:r>
            <a:r>
              <a:rPr lang="en-GB" b="0" dirty="0" smtClean="0"/>
              <a:t>STP </a:t>
            </a:r>
            <a:r>
              <a:rPr lang="en-GB" b="0" smtClean="0"/>
              <a:t>values have been </a:t>
            </a:r>
            <a:r>
              <a:rPr lang="en-GB" b="0" dirty="0" smtClean="0"/>
              <a:t>calculated</a:t>
            </a:r>
            <a:r>
              <a:rPr lang="en-GB" b="0" baseline="0" dirty="0" smtClean="0"/>
              <a:t> from all numerators and denominators provided regardless of whether the value met the criteria for validation.</a:t>
            </a:r>
            <a:endParaRPr lang="en-GB" b="0" dirty="0" smtClean="0"/>
          </a:p>
          <a:p>
            <a:endParaRPr lang="en-GB" b="1" dirty="0" smtClean="0"/>
          </a:p>
          <a:p>
            <a:r>
              <a:rPr lang="en-GB" b="1" dirty="0" smtClean="0"/>
              <a:t>Other information - </a:t>
            </a:r>
            <a:r>
              <a:rPr lang="en-GB" b="0" dirty="0" smtClean="0"/>
              <a:t>https://www.gov.uk/government/statistics/breastfeeding-at-6-to-8-weeks-after-birth-2016-to-2017-quarterly-data</a:t>
            </a:r>
          </a:p>
          <a:p>
            <a:r>
              <a:rPr lang="en-GB" sz="1200" u="sng" kern="1200" dirty="0" smtClean="0">
                <a:solidFill>
                  <a:schemeClr val="tx1"/>
                </a:solidFill>
                <a:effectLst/>
                <a:latin typeface="+mn-lt"/>
                <a:ea typeface="ヒラギノ角ゴ Pro W3" pitchFamily="84" charset="-128"/>
                <a:cs typeface="ヒラギノ角ゴ Pro W3" pitchFamily="84" charset="-128"/>
                <a:hlinkClick r:id="rId3"/>
              </a:rPr>
              <a:t>http://www.england.nhs.uk/statistics/statistical-work-areas/maternity-and-breastfeeding/</a:t>
            </a:r>
            <a:endParaRPr lang="en-GB" sz="1200" u="sng" kern="1200" dirty="0" smtClean="0">
              <a:solidFill>
                <a:schemeClr val="tx1"/>
              </a:solidFill>
              <a:effectLst/>
              <a:latin typeface="+mn-lt"/>
              <a:ea typeface="ヒラギノ角ゴ Pro W3" pitchFamily="84" charset="-128"/>
              <a:cs typeface="ヒラギノ角ゴ Pro W3" pitchFamily="84" charset="-128"/>
            </a:endParaRPr>
          </a:p>
          <a:p>
            <a:endParaRPr lang="en-GB" b="1" dirty="0" smtClean="0"/>
          </a:p>
          <a:p>
            <a:endParaRPr lang="en-GB" b="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62</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a:t>
            </a:r>
            <a:r>
              <a:rPr lang="en-GB" sz="1200" b="0" i="0" kern="1200" dirty="0" smtClean="0">
                <a:solidFill>
                  <a:schemeClr val="tx1"/>
                </a:solidFill>
                <a:effectLst/>
                <a:latin typeface="+mn-lt"/>
                <a:ea typeface="ヒラギノ角ゴ Pro W3" pitchFamily="84" charset="-128"/>
                <a:cs typeface="ヒラギノ角ゴ Pro W3" pitchFamily="84" charset="-128"/>
              </a:rPr>
              <a:t>Deprivation covers a broad range of issues and refers to unmet needs caused by a lack of resources of all kinds, not just financial. The English Indices of Deprivation attempt to measure a broader concept of multiple deprivation, made up of several distinct dimensions, or domains, of deprivation.</a:t>
            </a:r>
          </a:p>
          <a:p>
            <a:endParaRPr lang="en-GB" dirty="0" smtClean="0"/>
          </a:p>
          <a:p>
            <a:r>
              <a:rPr lang="en-GB" b="1" dirty="0" smtClean="0"/>
              <a:t>Caveats</a:t>
            </a:r>
            <a:r>
              <a:rPr lang="en-GB" dirty="0" smtClean="0"/>
              <a:t> – The</a:t>
            </a:r>
            <a:r>
              <a:rPr lang="en-GB" baseline="0" dirty="0" smtClean="0"/>
              <a:t> population of a small area may have changed since the index was produced </a:t>
            </a:r>
            <a:r>
              <a:rPr lang="en-GB" baseline="0" dirty="0" err="1" smtClean="0"/>
              <a:t>e.g</a:t>
            </a:r>
            <a:r>
              <a:rPr lang="en-GB" baseline="0" dirty="0" smtClean="0"/>
              <a:t> a new housing development. Therefore the index may not apply to the current population of an area. </a:t>
            </a:r>
          </a:p>
          <a:p>
            <a:r>
              <a:rPr lang="en-GB" baseline="0" dirty="0" smtClean="0"/>
              <a:t>Not all residents in a deprived area will be deprived and not all residents in an affluent area will be affluent.</a:t>
            </a:r>
            <a:endParaRPr lang="en-GB"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Other information - </a:t>
            </a:r>
            <a:r>
              <a:rPr lang="en-GB" sz="1200" b="0" i="0" u="sng" kern="1200" dirty="0" smtClean="0">
                <a:solidFill>
                  <a:schemeClr val="tx1"/>
                </a:solidFill>
                <a:effectLst/>
                <a:latin typeface="+mn-lt"/>
                <a:ea typeface="ヒラギノ角ゴ Pro W3" pitchFamily="84" charset="-128"/>
                <a:cs typeface="ヒラギノ角ゴ Pro W3" pitchFamily="84" charset="-128"/>
                <a:hlinkClick r:id="rId3"/>
              </a:rPr>
              <a:t>https://www.gov.uk/government/publications/english-indices-of-deprivation-2015-technical-report</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a:t>
            </a:fld>
            <a:endParaRPr lang="en-US"/>
          </a:p>
        </p:txBody>
      </p:sp>
    </p:spTree>
    <p:extLst>
      <p:ext uri="{BB962C8B-B14F-4D97-AF65-F5344CB8AC3E}">
        <p14:creationId xmlns:p14="http://schemas.microsoft.com/office/powerpoint/2010/main" xmlns="" val="41990891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Comparison</a:t>
            </a:r>
            <a:r>
              <a:rPr lang="en-GB" baseline="0" dirty="0" smtClean="0"/>
              <a:t> of screening rates between trusts and with thresholds.</a:t>
            </a:r>
            <a:endParaRPr lang="en-GB" dirty="0" smtClean="0"/>
          </a:p>
          <a:p>
            <a:endParaRPr lang="en-GB" dirty="0" smtClean="0"/>
          </a:p>
          <a:p>
            <a:r>
              <a:rPr lang="en-GB" b="1" dirty="0" smtClean="0"/>
              <a:t>Caveats</a:t>
            </a:r>
            <a:r>
              <a:rPr lang="en-GB" dirty="0" smtClean="0"/>
              <a:t> – Cells with 'No return' text indicate that a submission had either: not been made, was not complete, was not as submitted as per the specifications of the KPI or had been withdrawn. Local commissioners and public health professionals are encouraged to open a dialogue with service providers in order to resolve the non-submission, and thus missing intelligence from their information portfolios. </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Other information -  </a:t>
            </a:r>
            <a:r>
              <a:rPr lang="en-GB" sz="1200" b="0" i="0" u="none" strike="noStrike" kern="1200" dirty="0" smtClean="0">
                <a:solidFill>
                  <a:schemeClr val="tx1"/>
                </a:solidFill>
                <a:effectLst/>
                <a:latin typeface="+mn-lt"/>
                <a:ea typeface="ヒラギノ角ゴ Pro W3" pitchFamily="84" charset="-128"/>
                <a:cs typeface="ヒラギノ角ゴ Pro W3" pitchFamily="84" charset="-128"/>
              </a:rPr>
              <a:t>The number of local maternity service providers which have a fully operational NIPE SMART system is increasing, but is not yet at a level of coverage across England that reliable and robust national and regional summaries can be calculated. Data is published for information only. NP2 provider level data has been suppressed due to small numbers. This is to maintain patient confidentiality. PHE publishes annual data.</a:t>
            </a:r>
            <a:r>
              <a:rPr lang="en-GB"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b="0" baseline="0" dirty="0" smtClean="0"/>
              <a:t>https://www.gov.uk/government/collections/nhs-screening-programmes-national-data-reporting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63</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a:t>
            </a:r>
            <a:r>
              <a:rPr lang="en-GB" sz="1200" b="0" i="0" kern="1200" dirty="0" smtClean="0">
                <a:solidFill>
                  <a:schemeClr val="tx1"/>
                </a:solidFill>
                <a:effectLst/>
                <a:latin typeface="+mn-lt"/>
                <a:ea typeface="ヒラギノ角ゴ Pro W3" pitchFamily="84" charset="-128"/>
                <a:cs typeface="ヒラギノ角ゴ Pro W3" pitchFamily="84" charset="-128"/>
              </a:rPr>
              <a:t>This indicator provides an opportunity to track and monitor uptake levels of a variety of screening programmes that have a significant impact on the health and well-being of the population.</a:t>
            </a:r>
          </a:p>
          <a:p>
            <a:r>
              <a:rPr lang="en-GB" sz="1200" b="0" i="0" kern="1200" dirty="0" smtClean="0">
                <a:solidFill>
                  <a:schemeClr val="tx1"/>
                </a:solidFill>
                <a:effectLst/>
                <a:latin typeface="+mn-lt"/>
                <a:ea typeface="ヒラギノ角ゴ Pro W3" pitchFamily="84" charset="-128"/>
                <a:cs typeface="ヒラギノ角ゴ Pro W3" pitchFamily="84" charset="-128"/>
              </a:rPr>
              <a:t>Monitoring coverage for </a:t>
            </a:r>
            <a:r>
              <a:rPr lang="en-GB" sz="1200" b="0" i="0" kern="1200" dirty="0" err="1" smtClean="0">
                <a:solidFill>
                  <a:schemeClr val="tx1"/>
                </a:solidFill>
                <a:effectLst/>
                <a:latin typeface="+mn-lt"/>
                <a:ea typeface="ヒラギノ角ゴ Pro W3" pitchFamily="84" charset="-128"/>
                <a:cs typeface="ヒラギノ角ゴ Pro W3" pitchFamily="84" charset="-128"/>
              </a:rPr>
              <a:t>Newborn</a:t>
            </a:r>
            <a:r>
              <a:rPr lang="en-GB" sz="1200" b="0" i="0" kern="1200" dirty="0" smtClean="0">
                <a:solidFill>
                  <a:schemeClr val="tx1"/>
                </a:solidFill>
                <a:effectLst/>
                <a:latin typeface="+mn-lt"/>
                <a:ea typeface="ヒラギノ角ゴ Pro W3" pitchFamily="84" charset="-128"/>
                <a:cs typeface="ヒラギノ角ゴ Pro W3" pitchFamily="84" charset="-128"/>
              </a:rPr>
              <a:t> blood spot screening will highlight whether enough is being done to raise uptake levels and whether or not remedial action is required in areas where uptake is low. The benefits of screening will increase as the uptake levels increase. One of the main objectives of </a:t>
            </a:r>
            <a:r>
              <a:rPr lang="en-GB" sz="1200" b="0" i="0" kern="1200" dirty="0" err="1" smtClean="0">
                <a:solidFill>
                  <a:schemeClr val="tx1"/>
                </a:solidFill>
                <a:effectLst/>
                <a:latin typeface="+mn-lt"/>
                <a:ea typeface="ヒラギノ角ゴ Pro W3" pitchFamily="84" charset="-128"/>
                <a:cs typeface="ヒラギノ角ゴ Pro W3" pitchFamily="84" charset="-128"/>
              </a:rPr>
              <a:t>newborn</a:t>
            </a:r>
            <a:r>
              <a:rPr lang="en-GB" sz="1200" b="0" i="0" kern="1200" dirty="0" smtClean="0">
                <a:solidFill>
                  <a:schemeClr val="tx1"/>
                </a:solidFill>
                <a:effectLst/>
                <a:latin typeface="+mn-lt"/>
                <a:ea typeface="ヒラギノ角ゴ Pro W3" pitchFamily="84" charset="-128"/>
                <a:cs typeface="ヒラギノ角ゴ Pro W3" pitchFamily="84" charset="-128"/>
              </a:rPr>
              <a:t> blood spot screening is to ensure that eligible babies whose parents accept an offer of screening are tested within an effective timeframe. Timely information on screening coverage is key in order to identify trends and to monitor the effectiveness of service improvements.</a:t>
            </a:r>
            <a:endParaRPr lang="en-GB"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Caveats</a:t>
            </a:r>
            <a:r>
              <a:rPr lang="en-GB" dirty="0" smtClean="0"/>
              <a:t> – </a:t>
            </a:r>
            <a:r>
              <a:rPr lang="en-GB" sz="1200" b="0" i="0" kern="1200" dirty="0" smtClean="0">
                <a:solidFill>
                  <a:schemeClr val="tx1"/>
                </a:solidFill>
                <a:effectLst/>
                <a:latin typeface="+mn-lt"/>
                <a:ea typeface="ヒラギノ角ゴ Pro W3" pitchFamily="84" charset="-128"/>
                <a:cs typeface="ヒラギノ角ゴ Pro W3" pitchFamily="84" charset="-128"/>
              </a:rPr>
              <a:t>Estimated aggregation by Local Authority has been done by the PHE. Local authority figures have been estimated from CCG level indicators. Note that this indicator is based on data at general practice level, and hence the local authority values are for NHS patients registered with the practices that make up the CCG or CCGs that cover the local authority area.</a:t>
            </a:r>
            <a:endParaRPr lang="en-GB"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Other information - </a:t>
            </a:r>
            <a:r>
              <a:rPr lang="en-GB" b="0" baseline="0" dirty="0" smtClean="0"/>
              <a:t>https://www.gov.uk/government/collections/nhs-screening-programmes-national-data-reporting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64</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a:t>
            </a:r>
            <a:r>
              <a:rPr lang="en-GB" sz="1200" b="0" i="0" kern="1200" dirty="0" smtClean="0">
                <a:solidFill>
                  <a:schemeClr val="tx1"/>
                </a:solidFill>
                <a:effectLst/>
                <a:latin typeface="+mn-lt"/>
                <a:ea typeface="ヒラギノ角ゴ Pro W3" pitchFamily="84" charset="-128"/>
                <a:cs typeface="ヒラギノ角ゴ Pro W3" pitchFamily="84" charset="-128"/>
              </a:rPr>
              <a:t>This indicator provides an opportunity to track and monitor uptake levels of a variety of screening programmes that have a significant impact on the health and well-being of the population.</a:t>
            </a:r>
          </a:p>
          <a:p>
            <a:r>
              <a:rPr lang="en-GB" sz="1200" b="0" i="0" kern="1200" dirty="0" smtClean="0">
                <a:solidFill>
                  <a:schemeClr val="tx1"/>
                </a:solidFill>
                <a:effectLst/>
                <a:latin typeface="+mn-lt"/>
                <a:ea typeface="ヒラギノ角ゴ Pro W3" pitchFamily="84" charset="-128"/>
                <a:cs typeface="ヒラギノ角ゴ Pro W3" pitchFamily="84" charset="-128"/>
              </a:rPr>
              <a:t>Monitoring coverage for </a:t>
            </a:r>
            <a:r>
              <a:rPr lang="en-GB" sz="1200" b="0" i="0" kern="1200" dirty="0" err="1" smtClean="0">
                <a:solidFill>
                  <a:schemeClr val="tx1"/>
                </a:solidFill>
                <a:effectLst/>
                <a:latin typeface="+mn-lt"/>
                <a:ea typeface="ヒラギノ角ゴ Pro W3" pitchFamily="84" charset="-128"/>
                <a:cs typeface="ヒラギノ角ゴ Pro W3" pitchFamily="84" charset="-128"/>
              </a:rPr>
              <a:t>Newborn</a:t>
            </a:r>
            <a:r>
              <a:rPr lang="en-GB" sz="1200" b="0" i="0" kern="1200" dirty="0" smtClean="0">
                <a:solidFill>
                  <a:schemeClr val="tx1"/>
                </a:solidFill>
                <a:effectLst/>
                <a:latin typeface="+mn-lt"/>
                <a:ea typeface="ヒラギノ角ゴ Pro W3" pitchFamily="84" charset="-128"/>
                <a:cs typeface="ヒラギノ角ゴ Pro W3" pitchFamily="84" charset="-128"/>
              </a:rPr>
              <a:t> blood spot screening will highlight whether enough is being done to raise uptake levels and whether or not remedial action is required in areas where uptake is low. The benefits of screening will increase as the uptake levels increase. One of the main objectives of </a:t>
            </a:r>
            <a:r>
              <a:rPr lang="en-GB" sz="1200" b="0" i="0" kern="1200" dirty="0" err="1" smtClean="0">
                <a:solidFill>
                  <a:schemeClr val="tx1"/>
                </a:solidFill>
                <a:effectLst/>
                <a:latin typeface="+mn-lt"/>
                <a:ea typeface="ヒラギノ角ゴ Pro W3" pitchFamily="84" charset="-128"/>
                <a:cs typeface="ヒラギノ角ゴ Pro W3" pitchFamily="84" charset="-128"/>
              </a:rPr>
              <a:t>newborn</a:t>
            </a:r>
            <a:r>
              <a:rPr lang="en-GB" sz="1200" b="0" i="0" kern="1200" dirty="0" smtClean="0">
                <a:solidFill>
                  <a:schemeClr val="tx1"/>
                </a:solidFill>
                <a:effectLst/>
                <a:latin typeface="+mn-lt"/>
                <a:ea typeface="ヒラギノ角ゴ Pro W3" pitchFamily="84" charset="-128"/>
                <a:cs typeface="ヒラギノ角ゴ Pro W3" pitchFamily="84" charset="-128"/>
              </a:rPr>
              <a:t> blood spot screening is to ensure that eligible babies whose parents accept an offer of screening are tested within an effective timeframe. Timely information on screening coverage is key in order to identify trends and to monitor the effectiveness of service improvements.</a:t>
            </a:r>
            <a:endParaRPr lang="en-GB"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Caveats</a:t>
            </a:r>
            <a:r>
              <a:rPr lang="en-GB" dirty="0" smtClean="0"/>
              <a:t> – </a:t>
            </a:r>
            <a:r>
              <a:rPr lang="en-GB" sz="1200" b="0" i="0" kern="1200" dirty="0" smtClean="0">
                <a:solidFill>
                  <a:schemeClr val="tx1"/>
                </a:solidFill>
                <a:effectLst/>
                <a:latin typeface="+mn-lt"/>
                <a:ea typeface="ヒラギノ角ゴ Pro W3" pitchFamily="84" charset="-128"/>
                <a:cs typeface="ヒラギノ角ゴ Pro W3" pitchFamily="84" charset="-128"/>
              </a:rPr>
              <a:t>Estimated aggregation by Local Authority has been done by the PHE. Local authority figures have been estimated from CCG level indicators. Note that this indicator is based on data at general practice level, and hence the local authority values are for NHS patients registered with the practices that make up the CCG or CCGs that cover the local authority area.</a:t>
            </a:r>
            <a:endParaRPr lang="en-GB"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Other information - </a:t>
            </a:r>
            <a:r>
              <a:rPr lang="en-GB" b="0" baseline="0" dirty="0" smtClean="0"/>
              <a:t>https://www.gov.uk/government/collections/nhs-screening-programmes-national-data-reporting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65</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a:t>
            </a:r>
            <a:r>
              <a:rPr lang="en-GB" baseline="0" dirty="0" smtClean="0"/>
              <a:t>This indicator can show local variation. </a:t>
            </a:r>
            <a:r>
              <a:rPr lang="en-GB" sz="1200" kern="1200" dirty="0" smtClean="0">
                <a:solidFill>
                  <a:schemeClr val="tx1"/>
                </a:solidFill>
                <a:effectLst/>
                <a:latin typeface="+mn-lt"/>
                <a:ea typeface="ヒラギノ角ゴ Pro W3" pitchFamily="84" charset="-128"/>
                <a:cs typeface="ヒラギノ角ゴ Pro W3" pitchFamily="84" charset="-128"/>
              </a:rPr>
              <a:t>The </a:t>
            </a:r>
            <a:r>
              <a:rPr lang="en-GB" sz="1200" kern="1200" dirty="0" err="1" smtClean="0">
                <a:solidFill>
                  <a:schemeClr val="tx1"/>
                </a:solidFill>
                <a:effectLst/>
                <a:latin typeface="+mn-lt"/>
                <a:ea typeface="ヒラギノ角ゴ Pro W3" pitchFamily="84" charset="-128"/>
                <a:cs typeface="ヒラギノ角ゴ Pro W3" pitchFamily="84" charset="-128"/>
              </a:rPr>
              <a:t>newborn</a:t>
            </a:r>
            <a:r>
              <a:rPr lang="en-GB" sz="1200" kern="1200" dirty="0" smtClean="0">
                <a:solidFill>
                  <a:schemeClr val="tx1"/>
                </a:solidFill>
                <a:effectLst/>
                <a:latin typeface="+mn-lt"/>
                <a:ea typeface="ヒラギノ角ゴ Pro W3" pitchFamily="84" charset="-128"/>
                <a:cs typeface="ヒラギノ角ゴ Pro W3" pitchFamily="84" charset="-128"/>
              </a:rPr>
              <a:t> hearing screening test helps to identify babies who have permanent hearing loss as early as possible. This means parents can get the support and advice they need right from the start. Permanent hearing loss can significantly affect a baby's development. Finding out early can give these babies a better chance of developing language, speech, and communication skills. It will also help babies make the most of relationships with their family or carers from an early age.</a:t>
            </a:r>
            <a:endParaRPr lang="en-GB" baseline="0" dirty="0" smtClean="0"/>
          </a:p>
          <a:p>
            <a:endParaRPr lang="en-GB" b="1" dirty="0" smtClean="0"/>
          </a:p>
          <a:p>
            <a:r>
              <a:rPr lang="en-GB" b="1" dirty="0" smtClean="0"/>
              <a:t>Caveats</a:t>
            </a:r>
            <a:r>
              <a:rPr lang="en-GB" dirty="0" smtClean="0"/>
              <a:t> – </a:t>
            </a:r>
            <a:r>
              <a:rPr lang="en-GB" sz="1200" b="0" i="0" kern="1200" dirty="0" smtClean="0">
                <a:solidFill>
                  <a:schemeClr val="tx1"/>
                </a:solidFill>
                <a:effectLst/>
                <a:latin typeface="+mn-lt"/>
                <a:ea typeface="ヒラギノ角ゴ Pro W3" pitchFamily="84" charset="-128"/>
                <a:cs typeface="ヒラギノ角ゴ Pro W3" pitchFamily="84" charset="-128"/>
              </a:rPr>
              <a:t>Screening may be delayed if a baby is too premature or too unwell to have the examination. Babies who are identified as not having a </a:t>
            </a:r>
            <a:r>
              <a:rPr lang="en-GB" sz="1200" b="0" i="0" kern="1200" dirty="0" err="1" smtClean="0">
                <a:solidFill>
                  <a:schemeClr val="tx1"/>
                </a:solidFill>
                <a:effectLst/>
                <a:latin typeface="+mn-lt"/>
                <a:ea typeface="ヒラギノ角ゴ Pro W3" pitchFamily="84" charset="-128"/>
                <a:cs typeface="ヒラギノ角ゴ Pro W3" pitchFamily="84" charset="-128"/>
              </a:rPr>
              <a:t>newborn</a:t>
            </a:r>
            <a:r>
              <a:rPr lang="en-GB" sz="1200" b="0" i="0" kern="1200" dirty="0" smtClean="0">
                <a:solidFill>
                  <a:schemeClr val="tx1"/>
                </a:solidFill>
                <a:effectLst/>
                <a:latin typeface="+mn-lt"/>
                <a:ea typeface="ヒラギノ角ゴ Pro W3" pitchFamily="84" charset="-128"/>
                <a:cs typeface="ヒラギノ角ゴ Pro W3" pitchFamily="84" charset="-128"/>
              </a:rPr>
              <a:t> physical clinical examination should be followed up locally. Data is reported by the current site. Babies born or resident outside of England have been excluded from the report. Babies born in force's bases and not offered the NHSP screen are included in the population. </a:t>
            </a:r>
            <a:endParaRPr lang="en-GB" dirty="0" smtClean="0"/>
          </a:p>
          <a:p>
            <a:endParaRPr lang="en-GB" b="1" dirty="0" smtClean="0"/>
          </a:p>
          <a:p>
            <a:r>
              <a:rPr lang="en-GB" b="1" dirty="0" smtClean="0"/>
              <a:t>Other information - </a:t>
            </a:r>
            <a:r>
              <a:rPr lang="en-GB" sz="1200" u="sng" kern="1200" dirty="0" smtClean="0">
                <a:solidFill>
                  <a:schemeClr val="tx1"/>
                </a:solidFill>
                <a:effectLst/>
                <a:latin typeface="+mn-lt"/>
                <a:ea typeface="ヒラギノ角ゴ Pro W3" pitchFamily="84" charset="-128"/>
                <a:cs typeface="ヒラギノ角ゴ Pro W3" pitchFamily="84" charset="-128"/>
                <a:hlinkClick r:id="rId3"/>
              </a:rPr>
              <a:t>https://www.gov.uk/government/collections/nhs-screening-programmes-national-data-reporting</a:t>
            </a:r>
            <a:r>
              <a:rPr lang="en-GB" dirty="0" smtClean="0">
                <a:effectLst/>
              </a:rPr>
              <a:t>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66</a:t>
            </a:fld>
            <a:endParaRPr lang="en-US"/>
          </a:p>
        </p:txBody>
      </p:sp>
    </p:spTree>
    <p:extLst>
      <p:ext uri="{BB962C8B-B14F-4D97-AF65-F5344CB8AC3E}">
        <p14:creationId xmlns:p14="http://schemas.microsoft.com/office/powerpoint/2010/main" xmlns="" val="18192675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 – </a:t>
            </a:r>
            <a:r>
              <a:rPr lang="en-GB" b="0" dirty="0" smtClean="0"/>
              <a:t>The confidential enquiry into maternal deaths concluded</a:t>
            </a:r>
            <a:r>
              <a:rPr lang="en-GB" b="0" baseline="0" dirty="0" smtClean="0"/>
              <a:t> that s</a:t>
            </a:r>
            <a:r>
              <a:rPr lang="en-GB" b="0" dirty="0" smtClean="0"/>
              <a:t>ome maternal deaths could be avoided with improved</a:t>
            </a:r>
            <a:r>
              <a:rPr lang="en-GB" b="0" baseline="0" dirty="0" smtClean="0"/>
              <a:t> care</a:t>
            </a:r>
            <a:r>
              <a:rPr lang="en-GB" b="0" dirty="0" smtClean="0"/>
              <a:t>.</a:t>
            </a:r>
          </a:p>
          <a:p>
            <a:endParaRPr lang="en-GB" dirty="0" smtClean="0"/>
          </a:p>
          <a:p>
            <a:r>
              <a:rPr lang="en-GB" b="1" dirty="0" smtClean="0"/>
              <a:t>Caveats</a:t>
            </a:r>
            <a:r>
              <a:rPr lang="en-GB" dirty="0" smtClean="0"/>
              <a:t> –</a:t>
            </a:r>
          </a:p>
          <a:p>
            <a:endParaRPr lang="en-GB" b="1" dirty="0" smtClean="0"/>
          </a:p>
          <a:p>
            <a:r>
              <a:rPr lang="en-GB" b="1" dirty="0" smtClean="0"/>
              <a:t>Other information – </a:t>
            </a:r>
            <a:r>
              <a:rPr lang="en-GB" b="0" dirty="0" smtClean="0"/>
              <a:t>https://www.npeu.ox.ac.uk/mbrrace-uk/reports#confidential-enquiry-into-maternal-deaths </a:t>
            </a:r>
            <a:r>
              <a:rPr lang="en-GB" sz="1200" b="0" i="0" kern="1200" dirty="0" smtClean="0">
                <a:solidFill>
                  <a:schemeClr val="tx1"/>
                </a:solidFill>
                <a:effectLst/>
                <a:latin typeface="+mn-lt"/>
                <a:ea typeface="ヒラギノ角ゴ Pro W3" pitchFamily="84" charset="-128"/>
              </a:rPr>
              <a:t>A </a:t>
            </a:r>
            <a:r>
              <a:rPr lang="en-GB" sz="1200" b="0" i="0" kern="1200" dirty="0" smtClean="0">
                <a:solidFill>
                  <a:schemeClr val="tx1"/>
                </a:solidFill>
                <a:effectLst/>
                <a:latin typeface="+mn-lt"/>
                <a:ea typeface="ヒラギノ角ゴ Pro W3" pitchFamily="84" charset="-128"/>
                <a:cs typeface="ヒラギノ角ゴ Pro W3" pitchFamily="84" charset="-128"/>
              </a:rPr>
              <a:t>maternal death is defined internationally as a death of a woman during or up to six weeks (42 days) after the end of pregnancy (whether the pregnancy ended by termination, miscarriage or a birth, or was an ectopic pregnancy) through causes associated with, or exacerbated by, pregnancy (World Health Organisation 2010).</a:t>
            </a:r>
            <a:endParaRPr lang="en-GB"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67</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New birth</a:t>
            </a:r>
            <a:r>
              <a:rPr lang="en-GB" baseline="0" dirty="0" smtClean="0"/>
              <a:t> visits are an important element of the handover between maternity and health visiting services.</a:t>
            </a:r>
            <a:endParaRPr lang="en-GB" dirty="0" smtClean="0"/>
          </a:p>
          <a:p>
            <a:endParaRPr lang="en-GB" dirty="0" smtClean="0"/>
          </a:p>
          <a:p>
            <a:r>
              <a:rPr lang="en-GB" b="1" dirty="0" smtClean="0"/>
              <a:t>Caveats</a:t>
            </a:r>
            <a:r>
              <a:rPr lang="en-GB" dirty="0" smtClean="0"/>
              <a:t> – In October 2015, the responsibility for commissioning children’s public health for the 0-5 years’ population transferred from NHS England to local authorities. To support this transfer Public Health England established an interim data collection for a number of key performance indicators associated with these services, which it is critical to monitor and report. The strategic reporting solution hosted by NHS Digital, the Children and Young People’s Health Services (CYPHS) Dataset, is collecting relevant data items directly from providers’ systems and in time will take on reporting of these indicators. The health visiting information presented</a:t>
            </a:r>
            <a:r>
              <a:rPr lang="en-GB" baseline="0" dirty="0" smtClean="0"/>
              <a:t> here </a:t>
            </a:r>
            <a:r>
              <a:rPr lang="en-GB" dirty="0" smtClean="0"/>
              <a:t>has been obtained via the interim reporting system. It was submitted to PHE by local authorities on a voluntary basis. It covers Quarter 4 of 2016/17, which is the eighth reporting period. Details of the collection and reporting process for this data can be found below.</a:t>
            </a:r>
          </a:p>
          <a:p>
            <a:endParaRPr lang="en-GB" dirty="0" smtClean="0"/>
          </a:p>
          <a:p>
            <a:r>
              <a:rPr lang="en-GB" sz="1200" b="0" i="0" u="none" strike="noStrike" kern="1200" dirty="0" smtClean="0">
                <a:solidFill>
                  <a:schemeClr val="tx1"/>
                </a:solidFill>
                <a:effectLst/>
                <a:latin typeface="+mn-lt"/>
                <a:ea typeface="ヒラギノ角ゴ Pro W3" pitchFamily="84" charset="-128"/>
                <a:cs typeface="ヒラギノ角ゴ Pro W3" pitchFamily="84" charset="-128"/>
              </a:rPr>
              <a:t>No</a:t>
            </a:r>
            <a:r>
              <a:rPr lang="en-GB" sz="1200" b="0" i="0" u="none" strike="noStrike" kern="1200" baseline="0" dirty="0" smtClean="0">
                <a:solidFill>
                  <a:schemeClr val="tx1"/>
                </a:solidFill>
                <a:effectLst/>
                <a:latin typeface="+mn-lt"/>
                <a:ea typeface="ヒラギノ角ゴ Pro W3" pitchFamily="84" charset="-128"/>
                <a:cs typeface="ヒラギノ角ゴ Pro W3" pitchFamily="84" charset="-128"/>
              </a:rPr>
              <a:t> value for a submission may mean: </a:t>
            </a:r>
            <a:r>
              <a:rPr lang="en-GB" sz="1200" b="0" i="0" u="none" strike="noStrike" kern="1200" dirty="0" smtClean="0">
                <a:solidFill>
                  <a:schemeClr val="tx1"/>
                </a:solidFill>
                <a:effectLst/>
                <a:latin typeface="+mn-lt"/>
                <a:ea typeface="ヒラギノ角ゴ Pro W3" pitchFamily="84" charset="-128"/>
                <a:cs typeface="ヒラギノ角ゴ Pro W3" pitchFamily="84" charset="-128"/>
              </a:rPr>
              <a:t>No submission,</a:t>
            </a:r>
            <a:r>
              <a:rPr lang="en-GB" sz="1200" b="0" i="0" u="none" strike="noStrike" kern="1200" baseline="0" dirty="0" smtClean="0">
                <a:solidFill>
                  <a:schemeClr val="tx1"/>
                </a:solidFill>
                <a:effectLst/>
                <a:latin typeface="+mn-lt"/>
                <a:ea typeface="ヒラギノ角ゴ Pro W3" pitchFamily="84" charset="-128"/>
                <a:cs typeface="ヒラギノ角ゴ Pro W3" pitchFamily="84" charset="-128"/>
              </a:rPr>
              <a:t> </a:t>
            </a:r>
            <a:r>
              <a:rPr lang="en-GB" sz="1200" b="0" i="0" u="none" strike="noStrike" kern="1200" dirty="0" smtClean="0">
                <a:solidFill>
                  <a:schemeClr val="tx1"/>
                </a:solidFill>
                <a:effectLst/>
                <a:latin typeface="+mn-lt"/>
                <a:ea typeface="ヒラギノ角ゴ Pro W3" pitchFamily="84" charset="-128"/>
                <a:cs typeface="ヒラギノ角ゴ Pro W3" pitchFamily="84" charset="-128"/>
              </a:rPr>
              <a:t>Does not pass Stage 1 validation,</a:t>
            </a:r>
            <a:r>
              <a:rPr lang="en-GB" sz="1200" b="0" i="0" u="none" strike="noStrike" kern="1200" baseline="0" dirty="0" smtClean="0">
                <a:solidFill>
                  <a:schemeClr val="tx1"/>
                </a:solidFill>
                <a:effectLst/>
                <a:latin typeface="+mn-lt"/>
                <a:ea typeface="ヒラギノ角ゴ Pro W3" pitchFamily="84" charset="-128"/>
                <a:cs typeface="ヒラギノ角ゴ Pro W3" pitchFamily="84" charset="-128"/>
              </a:rPr>
              <a:t> </a:t>
            </a:r>
            <a:r>
              <a:rPr lang="en-GB" sz="1200" b="0" i="0" u="none" strike="noStrike" kern="1200" dirty="0" smtClean="0">
                <a:solidFill>
                  <a:schemeClr val="tx1"/>
                </a:solidFill>
                <a:effectLst/>
                <a:latin typeface="+mn-lt"/>
                <a:ea typeface="ヒラギノ角ゴ Pro W3" pitchFamily="84" charset="-128"/>
                <a:cs typeface="ヒラギノ角ゴ Pro W3" pitchFamily="84" charset="-128"/>
              </a:rPr>
              <a:t>Does not pass Stage 2 validation,</a:t>
            </a:r>
            <a:r>
              <a:rPr lang="en-GB" sz="1200" b="0" i="0" u="none" strike="noStrike" kern="1200" baseline="0" dirty="0" smtClean="0">
                <a:solidFill>
                  <a:schemeClr val="tx1"/>
                </a:solidFill>
                <a:effectLst/>
                <a:latin typeface="+mn-lt"/>
                <a:ea typeface="ヒラギノ角ゴ Pro W3" pitchFamily="84" charset="-128"/>
                <a:cs typeface="ヒラギノ角ゴ Pro W3" pitchFamily="84" charset="-128"/>
              </a:rPr>
              <a:t> </a:t>
            </a:r>
            <a:r>
              <a:rPr lang="en-GB" sz="1200" b="0" i="0" u="none" strike="noStrike" kern="1200" dirty="0" smtClean="0">
                <a:solidFill>
                  <a:schemeClr val="tx1"/>
                </a:solidFill>
                <a:effectLst/>
                <a:latin typeface="+mn-lt"/>
                <a:ea typeface="ヒラギノ角ゴ Pro W3" pitchFamily="84" charset="-128"/>
                <a:cs typeface="ヒラギノ角ゴ Pro W3" pitchFamily="84" charset="-128"/>
              </a:rPr>
              <a:t>Local authority entered 'Don't Know'</a:t>
            </a:r>
            <a:r>
              <a:rPr lang="en-GB" dirty="0" smtClean="0"/>
              <a:t> </a:t>
            </a:r>
            <a:r>
              <a:rPr lang="en-GB" sz="1200" b="0" i="0" u="none" strike="noStrike" kern="1200" dirty="0" smtClean="0">
                <a:solidFill>
                  <a:schemeClr val="tx1"/>
                </a:solidFill>
                <a:effectLst/>
                <a:latin typeface="+mn-lt"/>
                <a:ea typeface="ヒラギノ角ゴ Pro W3" pitchFamily="84" charset="-128"/>
                <a:cs typeface="ヒラギノ角ゴ Pro W3" pitchFamily="84" charset="-128"/>
              </a:rPr>
              <a:t>or where data does not meet validation criteria, therefore values can not be published.</a:t>
            </a:r>
            <a:r>
              <a:rPr lang="en-GB" sz="1200" b="0" i="0" u="none" strike="noStrike" kern="1200" baseline="0" dirty="0" smtClean="0">
                <a:solidFill>
                  <a:schemeClr val="tx1"/>
                </a:solidFill>
                <a:effectLst/>
                <a:latin typeface="+mn-lt"/>
                <a:ea typeface="ヒラギノ角ゴ Pro W3" pitchFamily="84" charset="-128"/>
                <a:cs typeface="ヒラギノ角ゴ Pro W3" pitchFamily="84" charset="-128"/>
              </a:rPr>
              <a:t> STP values were calculated using the numerator and denominator provided for LAs even if they did not pass the validation process and therefore the individual LA value is not presented.</a:t>
            </a:r>
            <a:endParaRPr lang="en-GB" dirty="0" smtClean="0"/>
          </a:p>
          <a:p>
            <a:endParaRPr lang="en-GB" b="1" dirty="0" smtClean="0"/>
          </a:p>
          <a:p>
            <a:r>
              <a:rPr lang="en-GB" b="1" dirty="0" smtClean="0"/>
              <a:t>Other information </a:t>
            </a:r>
            <a:r>
              <a:rPr lang="en-GB" b="0" dirty="0" smtClean="0"/>
              <a:t>- https://www.gov.uk/government/publications/health-visitor-service-delivery-metrics-2016-to-2017</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68</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6-8 week health and development review</a:t>
            </a:r>
            <a:r>
              <a:rPr lang="en-GB" baseline="0" dirty="0" smtClean="0"/>
              <a:t> is one of the mandated ‘5 key visits’ that all families can expect to receive. This indicator can show local variation.</a:t>
            </a:r>
          </a:p>
          <a:p>
            <a:endParaRPr lang="en-GB" dirty="0" smtClean="0"/>
          </a:p>
          <a:p>
            <a:r>
              <a:rPr lang="en-GB" b="1" dirty="0" smtClean="0"/>
              <a:t>Caveats</a:t>
            </a:r>
            <a:r>
              <a:rPr lang="en-GB" dirty="0" smtClean="0"/>
              <a:t> – In October 2015, the responsibility for commissioning children’s public health for the 0-5 years’ population transferred from NHS England to local authorities. To support this transfer Public Health England established an interim data collection for a number of key performance indicators associated with these services, which it is critical to monitor and report. The strategic reporting solution hosted by NHS Digital, the Children and Young People’s Health Services (CYPHS) Dataset, is collecting relevant data items directly from providers’ systems and in time will take on reporting of these indicators. The health visiting information presented</a:t>
            </a:r>
            <a:r>
              <a:rPr lang="en-GB" baseline="0" dirty="0" smtClean="0"/>
              <a:t> here </a:t>
            </a:r>
            <a:r>
              <a:rPr lang="en-GB" dirty="0" smtClean="0"/>
              <a:t>has been obtained via the interim reporting system. It was submitted to PHE by local authorities on a voluntary basis. It covers Quarter 4 of 2016/17, which is the eighth reporting period. Details of the collection and reporting process for this data can be found below.</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dirty="0" smtClean="0">
                <a:solidFill>
                  <a:schemeClr val="tx1"/>
                </a:solidFill>
                <a:effectLst/>
                <a:latin typeface="+mn-lt"/>
                <a:ea typeface="ヒラギノ角ゴ Pro W3" pitchFamily="84" charset="-128"/>
                <a:cs typeface="ヒラギノ角ゴ Pro W3" pitchFamily="84" charset="-128"/>
              </a:rPr>
              <a:t>No</a:t>
            </a:r>
            <a:r>
              <a:rPr lang="en-GB" sz="1200" b="0" i="0" u="none" strike="noStrike" kern="1200" baseline="0" dirty="0" smtClean="0">
                <a:solidFill>
                  <a:schemeClr val="tx1"/>
                </a:solidFill>
                <a:effectLst/>
                <a:latin typeface="+mn-lt"/>
                <a:ea typeface="ヒラギノ角ゴ Pro W3" pitchFamily="84" charset="-128"/>
                <a:cs typeface="ヒラギノ角ゴ Pro W3" pitchFamily="84" charset="-128"/>
              </a:rPr>
              <a:t> value for a submission may mean: </a:t>
            </a:r>
            <a:r>
              <a:rPr lang="en-GB" sz="1200" b="0" i="0" u="none" strike="noStrike" kern="1200" dirty="0" smtClean="0">
                <a:solidFill>
                  <a:schemeClr val="tx1"/>
                </a:solidFill>
                <a:effectLst/>
                <a:latin typeface="+mn-lt"/>
                <a:ea typeface="ヒラギノ角ゴ Pro W3" pitchFamily="84" charset="-128"/>
                <a:cs typeface="ヒラギノ角ゴ Pro W3" pitchFamily="84" charset="-128"/>
              </a:rPr>
              <a:t>No submission,</a:t>
            </a:r>
            <a:r>
              <a:rPr lang="en-GB" sz="1200" b="0" i="0" u="none" strike="noStrike" kern="1200" baseline="0" dirty="0" smtClean="0">
                <a:solidFill>
                  <a:schemeClr val="tx1"/>
                </a:solidFill>
                <a:effectLst/>
                <a:latin typeface="+mn-lt"/>
                <a:ea typeface="ヒラギノ角ゴ Pro W3" pitchFamily="84" charset="-128"/>
                <a:cs typeface="ヒラギノ角ゴ Pro W3" pitchFamily="84" charset="-128"/>
              </a:rPr>
              <a:t> </a:t>
            </a:r>
            <a:r>
              <a:rPr lang="en-GB" sz="1200" b="0" i="0" u="none" strike="noStrike" kern="1200" dirty="0" smtClean="0">
                <a:solidFill>
                  <a:schemeClr val="tx1"/>
                </a:solidFill>
                <a:effectLst/>
                <a:latin typeface="+mn-lt"/>
                <a:ea typeface="ヒラギノ角ゴ Pro W3" pitchFamily="84" charset="-128"/>
                <a:cs typeface="ヒラギノ角ゴ Pro W3" pitchFamily="84" charset="-128"/>
              </a:rPr>
              <a:t>Does not pass Stage 1 validation,</a:t>
            </a:r>
            <a:r>
              <a:rPr lang="en-GB" sz="1200" b="0" i="0" u="none" strike="noStrike" kern="1200" baseline="0" dirty="0" smtClean="0">
                <a:solidFill>
                  <a:schemeClr val="tx1"/>
                </a:solidFill>
                <a:effectLst/>
                <a:latin typeface="+mn-lt"/>
                <a:ea typeface="ヒラギノ角ゴ Pro W3" pitchFamily="84" charset="-128"/>
                <a:cs typeface="ヒラギノ角ゴ Pro W3" pitchFamily="84" charset="-128"/>
              </a:rPr>
              <a:t> </a:t>
            </a:r>
            <a:r>
              <a:rPr lang="en-GB" sz="1200" b="0" i="0" u="none" strike="noStrike" kern="1200" dirty="0" smtClean="0">
                <a:solidFill>
                  <a:schemeClr val="tx1"/>
                </a:solidFill>
                <a:effectLst/>
                <a:latin typeface="+mn-lt"/>
                <a:ea typeface="ヒラギノ角ゴ Pro W3" pitchFamily="84" charset="-128"/>
                <a:cs typeface="ヒラギノ角ゴ Pro W3" pitchFamily="84" charset="-128"/>
              </a:rPr>
              <a:t>Does not pass Stage 2 validation,</a:t>
            </a:r>
            <a:r>
              <a:rPr lang="en-GB" sz="1200" b="0" i="0" u="none" strike="noStrike" kern="1200" baseline="0" dirty="0" smtClean="0">
                <a:solidFill>
                  <a:schemeClr val="tx1"/>
                </a:solidFill>
                <a:effectLst/>
                <a:latin typeface="+mn-lt"/>
                <a:ea typeface="ヒラギノ角ゴ Pro W3" pitchFamily="84" charset="-128"/>
                <a:cs typeface="ヒラギノ角ゴ Pro W3" pitchFamily="84" charset="-128"/>
              </a:rPr>
              <a:t> </a:t>
            </a:r>
            <a:r>
              <a:rPr lang="en-GB" sz="1200" b="0" i="0" u="none" strike="noStrike" kern="1200" dirty="0" smtClean="0">
                <a:solidFill>
                  <a:schemeClr val="tx1"/>
                </a:solidFill>
                <a:effectLst/>
                <a:latin typeface="+mn-lt"/>
                <a:ea typeface="ヒラギノ角ゴ Pro W3" pitchFamily="84" charset="-128"/>
                <a:cs typeface="ヒラギノ角ゴ Pro W3" pitchFamily="84" charset="-128"/>
              </a:rPr>
              <a:t>Local authority entered 'Don't Know'</a:t>
            </a:r>
            <a:r>
              <a:rPr lang="en-GB" dirty="0" smtClean="0"/>
              <a:t> </a:t>
            </a:r>
            <a:r>
              <a:rPr lang="en-GB" sz="1200" b="0" i="0" u="none" strike="noStrike" kern="1200" dirty="0" smtClean="0">
                <a:solidFill>
                  <a:schemeClr val="tx1"/>
                </a:solidFill>
                <a:effectLst/>
                <a:latin typeface="+mn-lt"/>
                <a:ea typeface="ヒラギノ角ゴ Pro W3" pitchFamily="84" charset="-128"/>
                <a:cs typeface="ヒラギノ角ゴ Pro W3" pitchFamily="84" charset="-128"/>
              </a:rPr>
              <a:t>or where data does not meet validation criteria, therefore values can not be published.</a:t>
            </a:r>
            <a:r>
              <a:rPr lang="en-GB" sz="1200" b="0" i="0" u="none" strike="noStrike" kern="1200" baseline="0" dirty="0" smtClean="0">
                <a:solidFill>
                  <a:schemeClr val="tx1"/>
                </a:solidFill>
                <a:effectLst/>
                <a:latin typeface="+mn-lt"/>
                <a:ea typeface="ヒラギノ角ゴ Pro W3" pitchFamily="84" charset="-128"/>
                <a:cs typeface="ヒラギノ角ゴ Pro W3" pitchFamily="84" charset="-128"/>
              </a:rPr>
              <a:t> STP values were calculated using the numerator and denominator provided for LAs even if they did not pass the validation process and therefore the individual LA value is not presented.</a:t>
            </a:r>
            <a:endParaRPr lang="en-GB" dirty="0" smtClean="0"/>
          </a:p>
          <a:p>
            <a:endParaRPr lang="en-GB" b="1" dirty="0" smtClean="0"/>
          </a:p>
          <a:p>
            <a:r>
              <a:rPr lang="en-GB" b="1" dirty="0" smtClean="0"/>
              <a:t>Other information </a:t>
            </a:r>
            <a:r>
              <a:rPr lang="en-GB" b="0" dirty="0" smtClean="0"/>
              <a:t>- https://www.gov.uk/government/publications/health-visitor-service-delivery-metrics-2016-to-2017</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69</a:t>
            </a:fld>
            <a:endParaRPr lang="en-US"/>
          </a:p>
        </p:txBody>
      </p:sp>
    </p:spTree>
    <p:extLst>
      <p:ext uri="{BB962C8B-B14F-4D97-AF65-F5344CB8AC3E}">
        <p14:creationId xmlns:p14="http://schemas.microsoft.com/office/powerpoint/2010/main" xmlns="" val="17317583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This report presents the findings from the 2015 maternity survey, which asked women in England who had a live birth in February 2015 about their experiences of NHS maternity services. The questions related to women’s access to care, communication with staff, involvement in decision-making and continuity of care, among other key themes. </a:t>
            </a:r>
          </a:p>
          <a:p>
            <a:endParaRPr lang="en-GB" dirty="0" smtClean="0"/>
          </a:p>
          <a:p>
            <a:r>
              <a:rPr lang="en-GB" b="1" dirty="0" smtClean="0"/>
              <a:t>Caveats – </a:t>
            </a:r>
            <a:r>
              <a:rPr lang="en-GB" b="0" dirty="0" smtClean="0"/>
              <a:t>This data is based</a:t>
            </a:r>
            <a:r>
              <a:rPr lang="en-GB" b="0" baseline="0" dirty="0" smtClean="0"/>
              <a:t> on survey data only. </a:t>
            </a:r>
            <a:r>
              <a:rPr lang="en-GB" b="0" dirty="0" smtClean="0"/>
              <a:t>The survey is not a random sample and is just based on</a:t>
            </a:r>
            <a:r>
              <a:rPr lang="en-GB" b="0" baseline="0" dirty="0" smtClean="0"/>
              <a:t> deliveries during 1 month. There is a possibility of sampling error and differences in the way that data is collected. </a:t>
            </a:r>
            <a:r>
              <a:rPr lang="en-GB" b="0" dirty="0" smtClean="0"/>
              <a:t>If a question has fewer than 30 responses for a given trust, the confidence interval around the trust’s question score is considered too large to be meaningful and results are not reported. Additionally, for any such question, the trust is excluded from national averages and the trust is not given a section score.</a:t>
            </a:r>
          </a:p>
          <a:p>
            <a:endParaRPr lang="en-GB"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0" dirty="0" smtClean="0"/>
              <a:t>For each question in the survey,</a:t>
            </a:r>
            <a:r>
              <a:rPr lang="en-GB" b="0" baseline="0" dirty="0" smtClean="0"/>
              <a:t> the individual responses were converted into scores pm a scale of 0 to 10. </a:t>
            </a:r>
            <a:r>
              <a:rPr lang="en-GB" b="0" baseline="0" smtClean="0"/>
              <a:t>A score of 10 represents the best possible response; therefore, the higher the score for each question, the better the trust is performing. </a:t>
            </a:r>
            <a:endParaRPr lang="en-GB" b="0" dirty="0" smtClean="0"/>
          </a:p>
          <a:p>
            <a:endParaRPr lang="en-GB" dirty="0" smtClean="0"/>
          </a:p>
          <a:p>
            <a:r>
              <a:rPr lang="en-GB" b="1" dirty="0" smtClean="0"/>
              <a:t>Other</a:t>
            </a:r>
            <a:r>
              <a:rPr lang="en-GB" b="1" baseline="0" dirty="0" smtClean="0"/>
              <a:t> information </a:t>
            </a:r>
            <a:r>
              <a:rPr lang="en-GB" b="0" baseline="0" dirty="0" smtClean="0"/>
              <a:t>- http://www.cqc.org.uk/sites/default/files/20170201_mat15_quality_and_methodology_report.pdf</a:t>
            </a:r>
          </a:p>
          <a:p>
            <a:endParaRPr lang="en-GB" b="0"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70</a:t>
            </a:fld>
            <a:endParaRPr lang="en-US"/>
          </a:p>
        </p:txBody>
      </p:sp>
    </p:spTree>
    <p:extLst>
      <p:ext uri="{BB962C8B-B14F-4D97-AF65-F5344CB8AC3E}">
        <p14:creationId xmlns:p14="http://schemas.microsoft.com/office/powerpoint/2010/main" xmlns="" val="38431002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71</a:t>
            </a:fld>
            <a:endParaRPr lang="en-US"/>
          </a:p>
        </p:txBody>
      </p:sp>
    </p:spTree>
    <p:extLst>
      <p:ext uri="{BB962C8B-B14F-4D97-AF65-F5344CB8AC3E}">
        <p14:creationId xmlns:p14="http://schemas.microsoft.com/office/powerpoint/2010/main" xmlns="" val="42672414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72</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Demographic</a:t>
            </a:r>
            <a:r>
              <a:rPr lang="en-GB" baseline="0" dirty="0" smtClean="0"/>
              <a:t> information on estimated future female population</a:t>
            </a:r>
          </a:p>
          <a:p>
            <a:endParaRPr lang="en-GB" dirty="0" smtClean="0"/>
          </a:p>
          <a:p>
            <a:r>
              <a:rPr lang="en-GB" b="1" dirty="0" smtClean="0"/>
              <a:t>Caveats</a:t>
            </a:r>
            <a:r>
              <a:rPr lang="en-GB" dirty="0" smtClean="0"/>
              <a:t> - Long-term subnational population projections are an indication of the future trends in population by age and sex over the next 25 years. They are trend-based projections, which means assumptions for future levels of births, deaths and migration  are based on observed levels mainly over the previous 5 years. They show what the population will be if recent trends continue. </a:t>
            </a:r>
          </a:p>
          <a:p>
            <a:endParaRPr lang="en-GB" dirty="0" smtClean="0"/>
          </a:p>
          <a:p>
            <a:r>
              <a:rPr lang="en-GB" smtClean="0"/>
              <a:t>xThese</a:t>
            </a:r>
            <a:r>
              <a:rPr lang="en-GB" dirty="0" smtClean="0"/>
              <a:t> population estimates</a:t>
            </a:r>
            <a:r>
              <a:rPr lang="en-GB" baseline="0" dirty="0" smtClean="0"/>
              <a:t> are based on resident populations rather than registered populations, so the numbers are not directly comparable to previous slides</a:t>
            </a:r>
            <a:endParaRPr lang="en-GB"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Other information - </a:t>
            </a:r>
            <a:r>
              <a:rPr lang="en-GB" sz="1200" dirty="0" smtClean="0">
                <a:solidFill>
                  <a:schemeClr val="tx1">
                    <a:lumMod val="50000"/>
                    <a:lumOff val="50000"/>
                  </a:schemeClr>
                </a:solidFill>
                <a:hlinkClick r:id="rId3"/>
              </a:rPr>
              <a:t>https://www.ons.gov.uk/peoplepopulationandcommunity/populationandmigration/populationprojections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a:t>
            </a:fld>
            <a:endParaRPr lang="en-US"/>
          </a:p>
        </p:txBody>
      </p:sp>
    </p:spTree>
    <p:extLst>
      <p:ext uri="{BB962C8B-B14F-4D97-AF65-F5344CB8AC3E}">
        <p14:creationId xmlns:p14="http://schemas.microsoft.com/office/powerpoint/2010/main" xmlns="" val="13169671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a:t>
            </a:r>
            <a:r>
              <a:rPr lang="en-GB" sz="1200" b="0" i="0" kern="1200" dirty="0" smtClean="0">
                <a:solidFill>
                  <a:schemeClr val="tx1"/>
                </a:solidFill>
                <a:effectLst/>
                <a:latin typeface="+mn-lt"/>
                <a:ea typeface="ヒラギノ角ゴ Pro W3" pitchFamily="84" charset="-128"/>
                <a:cs typeface="ヒラギノ角ゴ Pro W3" pitchFamily="84" charset="-128"/>
              </a:rPr>
              <a:t>In order to plan services for pregnant women and new mothers, it is important to understand the likely number of women who are affected by particular mental health conditions.</a:t>
            </a:r>
          </a:p>
          <a:p>
            <a:endParaRPr lang="en-GB" dirty="0" smtClean="0"/>
          </a:p>
          <a:p>
            <a:r>
              <a:rPr lang="en-GB" b="1" dirty="0" smtClean="0"/>
              <a:t>Caveats</a:t>
            </a:r>
            <a:r>
              <a:rPr lang="en-GB" dirty="0" smtClean="0"/>
              <a:t> – </a:t>
            </a:r>
            <a:r>
              <a:rPr lang="en-GB" sz="1200" b="0" i="0" kern="1200" dirty="0" smtClean="0">
                <a:solidFill>
                  <a:schemeClr val="tx1"/>
                </a:solidFill>
                <a:effectLst/>
                <a:latin typeface="+mn-lt"/>
                <a:ea typeface="ヒラギノ角ゴ Pro W3" pitchFamily="84" charset="-128"/>
                <a:cs typeface="ヒラギノ角ゴ Pro W3" pitchFamily="84" charset="-128"/>
              </a:rPr>
              <a:t>Based on the number of women giving birth in your area, the figures show how many women you would expect to have certain mental health problems in pregnancy and the postnatal period. These figures are based on national prevalence estimates and do not take account of  socio-economic or demographic differences or anything else which is likely to cause variation across areas. Adding all these estimates together will not give you an overall estimate of the number of women with antenatal or postnatal mental health conditions in your area, as some women will have more than one of these conditions. It is believed that overall between 10% and 20% of women are affected by mental health problems at some point during pregnancy or the first year after childbirth.</a:t>
            </a:r>
            <a:r>
              <a:rPr lang="en-GB" dirty="0" smtClean="0"/>
              <a:t/>
            </a:r>
            <a:br>
              <a:rPr lang="en-GB" dirty="0" smtClean="0"/>
            </a:br>
            <a:r>
              <a:rPr lang="en-GB" sz="1200" b="0" i="0" kern="1200" dirty="0" smtClean="0">
                <a:solidFill>
                  <a:schemeClr val="tx1"/>
                </a:solidFill>
                <a:effectLst/>
                <a:latin typeface="+mn-lt"/>
                <a:ea typeface="ヒラギノ角ゴ Pro W3" pitchFamily="84" charset="-128"/>
                <a:cs typeface="ヒラギノ角ゴ Pro W3" pitchFamily="84" charset="-128"/>
              </a:rPr>
              <a:t>National and sub-national area values are not shown. The national prevalence estimates can be used to produce estimates at any geography based on number of maternities/deliveries. </a:t>
            </a:r>
            <a:endParaRPr lang="en-GB" dirty="0" smtClean="0"/>
          </a:p>
          <a:p>
            <a:endParaRPr lang="en-GB" b="1" dirty="0" smtClean="0"/>
          </a:p>
          <a:p>
            <a:r>
              <a:rPr lang="en-GB" b="1" dirty="0" smtClean="0"/>
              <a:t>Other information - </a:t>
            </a:r>
            <a:r>
              <a:rPr lang="en-GB" b="0" dirty="0" smtClean="0"/>
              <a:t>https://fingertips.phe.org.uk/profile-group/mental-health/profile/perinatal-mental-health</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73</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a:t>
            </a:r>
            <a:r>
              <a:rPr lang="en-GB" sz="1200" b="0" i="0" kern="1200" dirty="0" smtClean="0">
                <a:solidFill>
                  <a:schemeClr val="tx1"/>
                </a:solidFill>
                <a:effectLst/>
                <a:latin typeface="+mn-lt"/>
                <a:ea typeface="ヒラギノ角ゴ Pro W3" pitchFamily="84" charset="-128"/>
                <a:cs typeface="ヒラギノ角ゴ Pro W3" pitchFamily="84" charset="-128"/>
              </a:rPr>
              <a:t>If a parent or caregiver misuses alcohol or drugs, there can be an impact on a baby or toddler’s development. This</a:t>
            </a:r>
            <a:r>
              <a:rPr lang="en-GB" sz="1200" b="0" i="0" kern="1200" baseline="0" dirty="0" smtClean="0">
                <a:solidFill>
                  <a:schemeClr val="tx1"/>
                </a:solidFill>
                <a:effectLst/>
                <a:latin typeface="+mn-lt"/>
                <a:ea typeface="ヒラギノ角ゴ Pro W3" pitchFamily="84" charset="-128"/>
                <a:cs typeface="ヒラギノ角ゴ Pro W3" pitchFamily="84" charset="-128"/>
              </a:rPr>
              <a:t> indicator can show local variation.</a:t>
            </a:r>
            <a:endParaRPr lang="en-GB" sz="1200" b="0" i="0" kern="1200" dirty="0" smtClean="0">
              <a:solidFill>
                <a:schemeClr val="tx1"/>
              </a:solidFill>
              <a:effectLst/>
              <a:latin typeface="+mn-lt"/>
              <a:ea typeface="ヒラギノ角ゴ Pro W3" pitchFamily="84" charset="-128"/>
              <a:cs typeface="ヒラギノ角ゴ Pro W3" pitchFamily="84" charset="-128"/>
            </a:endParaRPr>
          </a:p>
          <a:p>
            <a:endParaRPr lang="en-GB" b="1" dirty="0" smtClean="0"/>
          </a:p>
          <a:p>
            <a:r>
              <a:rPr lang="en-GB" b="1" dirty="0" smtClean="0"/>
              <a:t>Caveats</a:t>
            </a:r>
            <a:r>
              <a:rPr lang="en-GB" dirty="0" smtClean="0"/>
              <a:t> – </a:t>
            </a:r>
            <a:r>
              <a:rPr lang="en-GB" sz="1200" b="0" i="0" kern="1200" dirty="0" smtClean="0">
                <a:solidFill>
                  <a:schemeClr val="tx1"/>
                </a:solidFill>
                <a:effectLst/>
                <a:latin typeface="+mn-lt"/>
                <a:ea typeface="ヒラギノ角ゴ Pro W3" pitchFamily="84" charset="-128"/>
                <a:cs typeface="ヒラギノ角ゴ Pro W3" pitchFamily="84" charset="-128"/>
              </a:rPr>
              <a:t>It is important to note that numbers of parents in treatment is not a measure of the number of substance misusing parents in an area. All numbers under 5 have been suppressed and marked with a * and only areas that achieve a 95% or higher completion rate for the two fields have numbers reported for them.</a:t>
            </a:r>
            <a:endParaRPr lang="en-GB" dirty="0" smtClean="0"/>
          </a:p>
          <a:p>
            <a:endParaRPr lang="en-GB"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Other information - </a:t>
            </a:r>
            <a:r>
              <a:rPr lang="en-GB" sz="1200" dirty="0" smtClean="0">
                <a:solidFill>
                  <a:schemeClr val="tx1">
                    <a:lumMod val="50000"/>
                    <a:lumOff val="50000"/>
                  </a:schemeClr>
                </a:solidFill>
                <a:latin typeface="+mn-lt"/>
                <a:hlinkClick r:id="rId3"/>
              </a:rPr>
              <a:t>https://fingertips.phe.org.uk/profile-group/mental-health/profile/perinatal-mental-health</a:t>
            </a:r>
            <a:r>
              <a:rPr lang="en-GB" sz="1200" dirty="0" smtClean="0">
                <a:solidFill>
                  <a:schemeClr val="tx1">
                    <a:lumMod val="50000"/>
                    <a:lumOff val="50000"/>
                  </a:schemeClr>
                </a:solidFill>
                <a:latin typeface="+mn-lt"/>
              </a:rPr>
              <a:t> </a:t>
            </a:r>
          </a:p>
          <a:p>
            <a:endParaRPr lang="en-GB" b="1"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74</a:t>
            </a:fld>
            <a:endParaRPr lang="en-US"/>
          </a:p>
        </p:txBody>
      </p:sp>
    </p:spTree>
    <p:extLst>
      <p:ext uri="{BB962C8B-B14F-4D97-AF65-F5344CB8AC3E}">
        <p14:creationId xmlns:p14="http://schemas.microsoft.com/office/powerpoint/2010/main" xmlns="" val="7361805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a:t>
            </a:r>
            <a:r>
              <a:rPr lang="en-GB" sz="1200" b="0" i="0" kern="1200" dirty="0" smtClean="0">
                <a:solidFill>
                  <a:schemeClr val="tx1"/>
                </a:solidFill>
                <a:effectLst/>
                <a:latin typeface="+mn-lt"/>
                <a:ea typeface="ヒラギノ角ゴ Pro W3" pitchFamily="84" charset="-128"/>
                <a:cs typeface="ヒラギノ角ゴ Pro W3" pitchFamily="84" charset="-128"/>
              </a:rPr>
              <a:t>If a parent or caregiver misuses alcohol or drugs, there can be an impact on a baby or toddler’s development</a:t>
            </a:r>
            <a:r>
              <a:rPr lang="en-GB" sz="1200" b="0" i="0" u="none" kern="1200" dirty="0" smtClean="0">
                <a:solidFill>
                  <a:schemeClr val="tx1"/>
                </a:solidFill>
                <a:effectLst/>
                <a:latin typeface="+mn-lt"/>
                <a:ea typeface="ヒラギノ角ゴ Pro W3" pitchFamily="84" charset="-128"/>
                <a:cs typeface="ヒラギノ角ゴ Pro W3" pitchFamily="84" charset="-128"/>
              </a:rPr>
              <a:t>. This indicator can show variation by deprivation.</a:t>
            </a:r>
            <a:r>
              <a:rPr lang="en-GB" dirty="0" smtClean="0"/>
              <a:t/>
            </a:r>
            <a:br>
              <a:rPr lang="en-GB" dirty="0" smtClean="0"/>
            </a:br>
            <a:endParaRPr lang="en-GB" dirty="0" smtClean="0"/>
          </a:p>
          <a:p>
            <a:r>
              <a:rPr lang="en-GB" b="1" dirty="0" smtClean="0"/>
              <a:t>Caveats</a:t>
            </a:r>
            <a:r>
              <a:rPr lang="en-GB" dirty="0" smtClean="0"/>
              <a:t> – </a:t>
            </a:r>
            <a:r>
              <a:rPr lang="en-GB" sz="1200" b="0" i="0" kern="1200" dirty="0" smtClean="0">
                <a:solidFill>
                  <a:schemeClr val="tx1"/>
                </a:solidFill>
                <a:effectLst/>
                <a:latin typeface="+mn-lt"/>
                <a:ea typeface="ヒラギノ角ゴ Pro W3" pitchFamily="84" charset="-128"/>
                <a:cs typeface="ヒラギノ角ゴ Pro W3" pitchFamily="84" charset="-128"/>
              </a:rPr>
              <a:t>It is important to note that numbers of parents in treatment is not a measure of the number of substance misusing parents in an area. All numbers under 5 have been suppressed and marked with a * and only areas that achieve a 95% or higher completion rate for the two fields have numbers reported for them.</a:t>
            </a:r>
            <a:endParaRPr lang="en-GB" dirty="0" smtClean="0"/>
          </a:p>
          <a:p>
            <a:endParaRPr lang="en-GB"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Other information - </a:t>
            </a:r>
            <a:r>
              <a:rPr lang="en-GB" sz="1200" dirty="0" smtClean="0">
                <a:solidFill>
                  <a:schemeClr val="tx1">
                    <a:lumMod val="50000"/>
                    <a:lumOff val="50000"/>
                  </a:schemeClr>
                </a:solidFill>
                <a:latin typeface="+mn-lt"/>
                <a:hlinkClick r:id="rId3"/>
              </a:rPr>
              <a:t>https://fingertips.phe.org.uk/profile-group/mental-health/profile/perinatal-mental-health</a:t>
            </a:r>
            <a:r>
              <a:rPr lang="en-GB" sz="1200" dirty="0" smtClean="0">
                <a:solidFill>
                  <a:schemeClr val="tx1">
                    <a:lumMod val="50000"/>
                    <a:lumOff val="50000"/>
                  </a:schemeClr>
                </a:solidFill>
                <a:latin typeface="+mn-lt"/>
              </a:rPr>
              <a:t> </a:t>
            </a:r>
          </a:p>
          <a:p>
            <a:endParaRPr lang="en-GB" b="1"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75</a:t>
            </a:fld>
            <a:endParaRPr lang="en-US"/>
          </a:p>
        </p:txBody>
      </p:sp>
    </p:spTree>
    <p:extLst>
      <p:ext uri="{BB962C8B-B14F-4D97-AF65-F5344CB8AC3E}">
        <p14:creationId xmlns:p14="http://schemas.microsoft.com/office/powerpoint/2010/main" xmlns="" val="14098828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Smoking in pregnancy has well known detrimental effects for the growth and development of the baby and health of the mother. On average, smokers have more complications during pregnancy and labour, including bleeding during pregnancy, placental abruption and premature rupture of membranes. </a:t>
            </a:r>
            <a:r>
              <a:rPr lang="en-GB" sz="1200" kern="1200" dirty="0" smtClean="0">
                <a:solidFill>
                  <a:schemeClr val="tx1"/>
                </a:solidFill>
                <a:effectLst/>
                <a:latin typeface="+mn-lt"/>
                <a:ea typeface="ヒラギノ角ゴ Pro W3" pitchFamily="84" charset="-128"/>
                <a:cs typeface="ヒラギノ角ゴ Pro W3" pitchFamily="84" charset="-128"/>
              </a:rPr>
              <a:t>Smoking during pregnancy can cause serious pregnancy-related health problems</a:t>
            </a:r>
            <a:r>
              <a:rPr lang="en-GB" sz="1200" kern="1200" baseline="0" dirty="0" smtClean="0">
                <a:solidFill>
                  <a:schemeClr val="tx1"/>
                </a:solidFill>
                <a:effectLst/>
                <a:latin typeface="+mn-lt"/>
                <a:ea typeface="ヒラギノ角ゴ Pro W3" pitchFamily="84" charset="-128"/>
                <a:cs typeface="ヒラギノ角ゴ Pro W3" pitchFamily="84" charset="-128"/>
              </a:rPr>
              <a:t> including </a:t>
            </a:r>
            <a:r>
              <a:rPr lang="en-GB" sz="1200" kern="1200" dirty="0" smtClean="0">
                <a:solidFill>
                  <a:schemeClr val="tx1"/>
                </a:solidFill>
                <a:effectLst/>
                <a:latin typeface="+mn-lt"/>
                <a:ea typeface="ヒラギノ角ゴ Pro W3" pitchFamily="84" charset="-128"/>
                <a:cs typeface="ヒラギノ角ゴ Pro W3" pitchFamily="84" charset="-128"/>
              </a:rPr>
              <a:t>an increased risk of miscarriage, premature birth, stillbirth, low birth-weight and sudden unexpected death in infancy.</a:t>
            </a:r>
            <a:endParaRPr lang="en-GB" dirty="0" smtClean="0"/>
          </a:p>
          <a:p>
            <a:endParaRPr lang="en-GB" dirty="0" smtClean="0"/>
          </a:p>
          <a:p>
            <a:r>
              <a:rPr lang="en-GB" b="1" dirty="0" smtClean="0"/>
              <a:t>Caveats</a:t>
            </a:r>
            <a:r>
              <a:rPr lang="en-GB" dirty="0" smtClean="0"/>
              <a:t> – </a:t>
            </a:r>
            <a:r>
              <a:rPr lang="en-GB" sz="1200" b="0" i="0" kern="1200" dirty="0" smtClean="0">
                <a:solidFill>
                  <a:schemeClr val="tx1"/>
                </a:solidFill>
                <a:effectLst/>
                <a:latin typeface="+mn-lt"/>
                <a:ea typeface="ヒラギノ角ゴ Pro W3" pitchFamily="84" charset="-128"/>
                <a:cs typeface="ヒラギノ角ゴ Pro W3" pitchFamily="84" charset="-128"/>
              </a:rPr>
              <a:t>The indicator is based on observation and is therefore susceptible to measurement bias. The denominator in this indicator implicitly assumes that all patients whose smoking status is unknown are non smokers. This will result in an underestimate of the percent of mothers who are smokers at time of delivery.</a:t>
            </a:r>
            <a:endParaRPr lang="en-GB" dirty="0" smtClean="0"/>
          </a:p>
          <a:p>
            <a:endParaRPr lang="en-GB" b="1" dirty="0" smtClean="0"/>
          </a:p>
          <a:p>
            <a:r>
              <a:rPr lang="en-GB" b="1" dirty="0" smtClean="0"/>
              <a:t>Other information - </a:t>
            </a:r>
            <a:r>
              <a:rPr lang="en-GB" b="0" dirty="0" smtClean="0"/>
              <a:t>http://content.digital.nhs.uk/catalogue/PUB20899</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76</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Smoking in pregnancy has well known detrimental effects for the growth and development of the baby and health of the mother. On average, smokers have more complications during pregnancy and labour. This indicator can show variation by deprivation.</a:t>
            </a:r>
          </a:p>
          <a:p>
            <a:endParaRPr lang="en-GB" dirty="0" smtClean="0"/>
          </a:p>
          <a:p>
            <a:r>
              <a:rPr lang="en-GB" b="1" dirty="0" smtClean="0"/>
              <a:t>Caveats</a:t>
            </a:r>
            <a:r>
              <a:rPr lang="en-GB" dirty="0" smtClean="0"/>
              <a:t> – </a:t>
            </a:r>
            <a:r>
              <a:rPr lang="en-GB" sz="1200" b="0" i="0" kern="1200" dirty="0" smtClean="0">
                <a:solidFill>
                  <a:schemeClr val="tx1"/>
                </a:solidFill>
                <a:effectLst/>
                <a:latin typeface="+mn-lt"/>
                <a:ea typeface="ヒラギノ角ゴ Pro W3" pitchFamily="84" charset="-128"/>
                <a:cs typeface="ヒラギノ角ゴ Pro W3" pitchFamily="84" charset="-128"/>
              </a:rPr>
              <a:t>The indicator is based on observation and is therefore susceptible to measurement bias. The denominator in this indicator implicitly assumes that all patients whose smoking status is unknown are non smokers. This will result in an underestimate of the percent of mothers who are smokers at time of delivery.</a:t>
            </a:r>
            <a:endParaRPr lang="en-GB" dirty="0" smtClean="0"/>
          </a:p>
          <a:p>
            <a:endParaRPr lang="en-GB" b="1" dirty="0" smtClean="0"/>
          </a:p>
          <a:p>
            <a:r>
              <a:rPr lang="en-GB" b="1" dirty="0" smtClean="0"/>
              <a:t>Other information - </a:t>
            </a:r>
            <a:r>
              <a:rPr lang="en-GB" b="0" dirty="0" smtClean="0"/>
              <a:t>http://content.digital.nhs.uk/catalogue/PUB20899</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77</a:t>
            </a:fld>
            <a:endParaRPr lang="en-US"/>
          </a:p>
        </p:txBody>
      </p:sp>
    </p:spTree>
    <p:extLst>
      <p:ext uri="{BB962C8B-B14F-4D97-AF65-F5344CB8AC3E}">
        <p14:creationId xmlns:p14="http://schemas.microsoft.com/office/powerpoint/2010/main" xmlns="" val="2848100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Rationale</a:t>
            </a:r>
            <a:r>
              <a:rPr lang="en-GB" dirty="0" smtClean="0"/>
              <a:t> – Demographic</a:t>
            </a:r>
            <a:r>
              <a:rPr lang="en-GB" baseline="0" dirty="0" smtClean="0"/>
              <a:t> information on estimated birth projections</a:t>
            </a:r>
          </a:p>
          <a:p>
            <a:endParaRPr lang="en-GB" dirty="0" smtClean="0"/>
          </a:p>
          <a:p>
            <a:r>
              <a:rPr lang="en-GB" b="1" dirty="0" smtClean="0"/>
              <a:t>Caveats</a:t>
            </a:r>
            <a:r>
              <a:rPr lang="en-GB" dirty="0" smtClean="0"/>
              <a:t> - Long-term subnational population projections are an indication of the future trends in population by age and sex over the next 25 years. They are trend-based projections, which means assumptions for future levels of births are based on observed levels mainly over the previous 5 years. They show what the population will be if recent trends continue.   </a:t>
            </a:r>
          </a:p>
          <a:p>
            <a:endParaRPr lang="en-GB" dirty="0" smtClean="0"/>
          </a:p>
          <a:p>
            <a:r>
              <a:rPr lang="en-GB" b="1" baseline="0" dirty="0" smtClean="0"/>
              <a:t>Other information - </a:t>
            </a:r>
            <a:r>
              <a:rPr lang="en-GB" sz="1200" dirty="0" smtClean="0">
                <a:solidFill>
                  <a:schemeClr val="tx1">
                    <a:lumMod val="50000"/>
                    <a:lumOff val="50000"/>
                  </a:schemeClr>
                </a:solidFill>
                <a:latin typeface="+mn-lt"/>
                <a:hlinkClick r:id="rId3"/>
              </a:rPr>
              <a:t>https://www.ons.gov.uk/peoplepopulationandcommunity/populationandmigration/populationprojections</a:t>
            </a:r>
            <a:endParaRPr lang="en-GB" sz="1200" dirty="0" smtClean="0">
              <a:solidFill>
                <a:schemeClr val="tx1">
                  <a:lumMod val="50000"/>
                  <a:lumOff val="50000"/>
                </a:schemeClr>
              </a:solidFill>
              <a:latin typeface="+mn-lt"/>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10</a:t>
            </a:fld>
            <a:endParaRPr lang="en-US"/>
          </a:p>
        </p:txBody>
      </p:sp>
    </p:spTree>
    <p:extLst>
      <p:ext uri="{BB962C8B-B14F-4D97-AF65-F5344CB8AC3E}">
        <p14:creationId xmlns:p14="http://schemas.microsoft.com/office/powerpoint/2010/main" xmlns="" val="3382884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solidFill>
                  <a:srgbClr val="FF0000"/>
                </a:solidFill>
              </a:rPr>
              <a:t>Rationale</a:t>
            </a:r>
            <a:r>
              <a:rPr lang="en-GB" dirty="0" smtClean="0">
                <a:solidFill>
                  <a:srgbClr val="FF0000"/>
                </a:solidFill>
              </a:rPr>
              <a:t> – Demographic</a:t>
            </a:r>
            <a:r>
              <a:rPr lang="en-GB" baseline="0" dirty="0" smtClean="0">
                <a:solidFill>
                  <a:srgbClr val="FF0000"/>
                </a:solidFill>
              </a:rPr>
              <a:t> information on ethnicity of mothers. </a:t>
            </a:r>
            <a:endParaRPr lang="en-GB" b="1" baseline="0" dirty="0" smtClean="0"/>
          </a:p>
          <a:p>
            <a:endParaRPr lang="en-GB" dirty="0" smtClean="0"/>
          </a:p>
          <a:p>
            <a:r>
              <a:rPr lang="en-GB" b="1" dirty="0" smtClean="0"/>
              <a:t>Caveats</a:t>
            </a:r>
            <a:r>
              <a:rPr lang="en-GB" dirty="0" smtClean="0"/>
              <a:t> – Quality of ethnicity coding in HES</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Other information - </a:t>
            </a:r>
            <a:r>
              <a:rPr lang="en-GB" sz="1200" dirty="0" smtClean="0">
                <a:solidFill>
                  <a:schemeClr val="tx1">
                    <a:lumMod val="50000"/>
                    <a:lumOff val="50000"/>
                  </a:schemeClr>
                </a:solidFill>
                <a:latin typeface="+mn-lt"/>
                <a:hlinkClick r:id="rId3"/>
              </a:rPr>
              <a:t>https://fingertips.phe.org.uk/profile-group/child-health/profile/child-health-pregnancy</a:t>
            </a:r>
            <a:endParaRPr lang="en-GB" sz="1200" dirty="0" smtClean="0">
              <a:solidFill>
                <a:schemeClr val="tx1">
                  <a:lumMod val="50000"/>
                  <a:lumOff val="50000"/>
                </a:schemeClr>
              </a:solidFill>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11</a:t>
            </a:fld>
            <a:endParaRPr lang="en-US"/>
          </a:p>
        </p:txBody>
      </p:sp>
    </p:spTree>
    <p:extLst>
      <p:ext uri="{BB962C8B-B14F-4D97-AF65-F5344CB8AC3E}">
        <p14:creationId xmlns:p14="http://schemas.microsoft.com/office/powerpoint/2010/main" xmlns="" val="2848100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prstClr val="white"/>
              </a:solidFill>
              <a:latin typeface="Arial"/>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6" name="TextBox 5"/>
          <p:cNvSpPr txBox="1"/>
          <p:nvPr userDrawn="1"/>
        </p:nvSpPr>
        <p:spPr>
          <a:xfrm>
            <a:off x="0" y="415697"/>
            <a:ext cx="2771800" cy="276999"/>
          </a:xfrm>
          <a:prstGeom prst="rect">
            <a:avLst/>
          </a:prstGeom>
          <a:noFill/>
        </p:spPr>
        <p:txBody>
          <a:bodyPr wrap="square" rtlCol="0">
            <a:spAutoFit/>
          </a:bodyPr>
          <a:lstStyle/>
          <a:p>
            <a:pPr algn="ctr"/>
            <a:r>
              <a:rPr lang="en-GB" sz="1200" dirty="0" smtClean="0">
                <a:solidFill>
                  <a:schemeClr val="bg1">
                    <a:lumMod val="85000"/>
                  </a:schemeClr>
                </a:solidFill>
              </a:rPr>
              <a:t>Your logo here</a:t>
            </a:r>
            <a:endParaRPr lang="en-GB" sz="1200" dirty="0">
              <a:solidFill>
                <a:schemeClr val="bg1">
                  <a:lumMod val="85000"/>
                </a:schemeClr>
              </a:solidFill>
            </a:endParaRPr>
          </a:p>
        </p:txBody>
      </p:sp>
    </p:spTree>
    <p:extLst>
      <p:ext uri="{BB962C8B-B14F-4D97-AF65-F5344CB8AC3E}">
        <p14:creationId xmlns:p14="http://schemas.microsoft.com/office/powerpoint/2010/main" xmlns="" val="16318578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normAutofit/>
          </a:bodyPr>
          <a:lstStyle>
            <a:lvl1pPr>
              <a:defRPr sz="3600" b="1"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smtClean="0"/>
              <a:t>Text should be 12-18pt Arial. Do not use other fonts.</a:t>
            </a:r>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smtClean="0">
                <a:solidFill>
                  <a:prstClr val="white"/>
                </a:solidFill>
              </a:rPr>
              <a:t>  </a:t>
            </a:r>
            <a:fld id="{2565FA6D-D4C8-4C4C-AC4B-3269734D34D8}" type="slidenum">
              <a:rPr lang="en-US" smtClean="0">
                <a:solidFill>
                  <a:prstClr val="white"/>
                </a:solidFill>
              </a:rPr>
              <a:pPr marL="531813">
                <a:defRPr/>
              </a:pPr>
              <a:t>‹#›</a:t>
            </a:fld>
            <a:endParaRPr lang="en-US" dirty="0">
              <a:solidFill>
                <a:prstClr val="white"/>
              </a:solidFill>
            </a:endParaRPr>
          </a:p>
        </p:txBody>
      </p:sp>
      <p:sp>
        <p:nvSpPr>
          <p:cNvPr id="6" name="Footer Placeholder 5"/>
          <p:cNvSpPr>
            <a:spLocks noGrp="1"/>
          </p:cNvSpPr>
          <p:nvPr>
            <p:ph type="ftr" sz="quarter" idx="11"/>
          </p:nvPr>
        </p:nvSpPr>
        <p:spPr>
          <a:xfrm>
            <a:off x="899592" y="6408117"/>
            <a:ext cx="8064375" cy="549275"/>
          </a:xfrm>
        </p:spPr>
        <p:txBody>
          <a:bodyPr/>
          <a:lstStyle>
            <a:lvl1pPr marL="173038" indent="0" algn="l">
              <a:defRPr sz="1200" baseline="0">
                <a:solidFill>
                  <a:schemeClr val="bg1"/>
                </a:solidFill>
                <a:latin typeface="Arial" pitchFamily="34" charset="0"/>
              </a:defRPr>
            </a:lvl1pPr>
          </a:lstStyle>
          <a:p>
            <a:pPr>
              <a:defRPr/>
            </a:pPr>
            <a:r>
              <a:rPr lang="en-GB" smtClean="0">
                <a:solidFill>
                  <a:prstClr val="white"/>
                </a:solidFill>
              </a:rPr>
              <a:t>Local Maternity Service Packs</a:t>
            </a:r>
            <a:endParaRPr lang="en-US" dirty="0">
              <a:solidFill>
                <a:prstClr val="white"/>
              </a:solidFill>
            </a:endParaRPr>
          </a:p>
        </p:txBody>
      </p:sp>
    </p:spTree>
    <p:extLst>
      <p:ext uri="{BB962C8B-B14F-4D97-AF65-F5344CB8AC3E}">
        <p14:creationId xmlns:p14="http://schemas.microsoft.com/office/powerpoint/2010/main" xmlns="" val="39562530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r>
              <a:rPr lang="en-US" smtClean="0">
                <a:solidFill>
                  <a:prstClr val="white"/>
                </a:solidFill>
              </a:rPr>
              <a:t>  </a:t>
            </a:r>
            <a:fld id="{45F8D313-CCBE-49D6-A3BC-57B1848DFB52}" type="slidenum">
              <a:rPr lang="en-US" smtClean="0">
                <a:solidFill>
                  <a:prstClr val="white"/>
                </a:solidFill>
              </a:rPr>
              <a:pPr>
                <a:defRPr/>
              </a:pPr>
              <a:t>‹#›</a:t>
            </a:fld>
            <a:r>
              <a:rPr lang="en-US" smtClean="0">
                <a:solidFill>
                  <a:prstClr val="white"/>
                </a:solidFill>
              </a:rPr>
              <a:t> </a:t>
            </a:r>
            <a:endParaRPr lang="en-US" dirty="0">
              <a:solidFill>
                <a:prstClr val="white"/>
              </a:solidFill>
            </a:endParaRPr>
          </a:p>
        </p:txBody>
      </p:sp>
      <p:sp>
        <p:nvSpPr>
          <p:cNvPr id="4" name="Footer Placeholder 3"/>
          <p:cNvSpPr>
            <a:spLocks noGrp="1"/>
          </p:cNvSpPr>
          <p:nvPr>
            <p:ph type="ftr" sz="quarter" idx="11"/>
          </p:nvPr>
        </p:nvSpPr>
        <p:spPr/>
        <p:txBody>
          <a:bodyPr/>
          <a:lstStyle/>
          <a:p>
            <a:pPr>
              <a:defRPr/>
            </a:pPr>
            <a:r>
              <a:rPr lang="en-US" smtClean="0">
                <a:solidFill>
                  <a:prstClr val="white"/>
                </a:solidFill>
              </a:rPr>
              <a:t>Local Maternity Service Packs</a:t>
            </a:r>
            <a:endParaRPr lang="en-US" dirty="0">
              <a:solidFill>
                <a:prstClr val="white"/>
              </a:solidFill>
            </a:endParaRPr>
          </a:p>
        </p:txBody>
      </p:sp>
    </p:spTree>
    <p:extLst>
      <p:ext uri="{BB962C8B-B14F-4D97-AF65-F5344CB8AC3E}">
        <p14:creationId xmlns:p14="http://schemas.microsoft.com/office/powerpoint/2010/main" xmlns="" val="39758223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smtClean="0">
                <a:solidFill>
                  <a:prstClr val="white"/>
                </a:solidFill>
              </a:rPr>
              <a:t>  </a:t>
            </a:r>
            <a:fld id="{45F8D313-CCBE-49D6-A3BC-57B1848DFB52}" type="slidenum">
              <a:rPr lang="en-US" smtClean="0">
                <a:solidFill>
                  <a:prstClr val="white"/>
                </a:solidFill>
              </a:rPr>
              <a:pPr>
                <a:defRPr/>
              </a:pPr>
              <a:t>‹#›</a:t>
            </a:fld>
            <a:r>
              <a:rPr lang="en-US" dirty="0" smtClean="0">
                <a:solidFill>
                  <a:prstClr val="white"/>
                </a:solidFill>
              </a:rPr>
              <a:t> </a:t>
            </a:r>
            <a:endParaRPr lang="en-US" dirty="0">
              <a:solidFill>
                <a:prstClr val="white"/>
              </a:solidFill>
            </a:endParaRP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smtClean="0">
                <a:solidFill>
                  <a:prstClr val="white"/>
                </a:solidFill>
              </a:rPr>
              <a:t>Local Maternity Service Packs</a:t>
            </a:r>
            <a:endParaRPr lang="en-US" dirty="0">
              <a:solidFill>
                <a:prstClr val="white"/>
              </a:solidFill>
            </a:endParaRPr>
          </a:p>
        </p:txBody>
      </p:sp>
    </p:spTree>
    <p:extLst>
      <p:ext uri="{BB962C8B-B14F-4D97-AF65-F5344CB8AC3E}">
        <p14:creationId xmlns:p14="http://schemas.microsoft.com/office/powerpoint/2010/main" xmlns="" val="28345652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Lst>
  <p:timing>
    <p:tnLst>
      <p:par>
        <p:cTn id="1" dur="indefinite" restart="never" nodeType="tmRoot"/>
      </p:par>
    </p:tnLst>
  </p:timing>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ns.gov.uk/peoplepopulationandcommunity/populationandmigration/populationprojection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s://fingertips.phe.org.uk/profile-group/mental-health/profile/perinatal-mental-health"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hyperlink" Target="https://indicators.hscic.gov.uk/webview/"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hfea.gov.uk/about-us/publication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hfea.gov.uk/about-us/publication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conceptionandfertilityrate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hyperlink" Target="http://digital.nhs.uk/pubs/maternity1516"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hyperlink" Target="https://www.gov.uk/government/statistics/report-on-abortion-statistics-in-england-and-wales-for-2016"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hyperlink" Target="https://www.gov.uk/government/statistics/report-on-abortion-statistics-in-england-and-wales-for-2016"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gov.uk/government/publications/nhs-screening-programmes-kpi-reports-and-briefings-2016-to-2017"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37.xml.rels><?xml version="1.0" encoding="UTF-8" standalone="yes"?>
<Relationships xmlns="http://schemas.openxmlformats.org/package/2006/relationships"><Relationship Id="rId3" Type="http://schemas.openxmlformats.org/officeDocument/2006/relationships/hyperlink" Target="https://www.gov.uk/government/statistics/seasonal-flu-vaccine-uptake-in-gp-patients-in-england-winter-season-2016-to-2017"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hyperlink" Target="https://www.gov.uk/government/publications/pertussis-immunisation-in-pregnancy-vaccine-coverage-estimates-in-england-october-2013-to-march-2014"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cqc.org.uk/publications/surveys/maternity-services-survey-2015"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content.digital.nhs.uk/catalogue/PUB22384"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43.xml.rels><?xml version="1.0" encoding="UTF-8" standalone="yes"?>
<Relationships xmlns="http://schemas.openxmlformats.org/package/2006/relationships"><Relationship Id="rId3" Type="http://schemas.openxmlformats.org/officeDocument/2006/relationships/hyperlink" Target="http://www.content.digital.nhs.uk/catalogue/PUB22384"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44.xml.rels><?xml version="1.0" encoding="UTF-8" standalone="yes"?>
<Relationships xmlns="http://schemas.openxmlformats.org/package/2006/relationships"><Relationship Id="rId3" Type="http://schemas.openxmlformats.org/officeDocument/2006/relationships/hyperlink" Target="http://www.content.digital.nhs.uk/catalogue/PUB22384"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45.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7.emf"/><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8.emf"/><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9.emf"/><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1.emf"/><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2.emf"/><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53.emf"/><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54.emf"/><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55.emf"/><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6.emf"/><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57.emf"/><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58.emf"/><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59.emf"/><Relationship Id="rId4" Type="http://schemas.openxmlformats.org/officeDocument/2006/relationships/image" Target="../media/image17.png"/></Relationships>
</file>

<file path=ppt/slides/_rels/slide58.xml.rels><?xml version="1.0" encoding="UTF-8" standalone="yes"?>
<Relationships xmlns="http://schemas.openxmlformats.org/package/2006/relationships"><Relationship Id="rId3" Type="http://schemas.openxmlformats.org/officeDocument/2006/relationships/hyperlink" Target="http://www.cqc.org.uk/publications/surveys/maternity-services-survey-2015"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0.emf"/></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digital.nhs.uk/catalogue/PUB2418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hyperlink" Target="https://www.ons.gov.uk/peoplepopulationandcommunity/birthsdeathsandmarriages/livebirths"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61.emf"/><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62.emf"/><Relationship Id="rId4" Type="http://schemas.openxmlformats.org/officeDocument/2006/relationships/image" Target="../media/image13.png"/></Relationships>
</file>

<file path=ppt/slides/_rels/slide62.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63.emf"/><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hyperlink" Target="https://www.gov.uk/government/publications/nhs-screening-programmes-kpi-reports-and-briefings-2016-to-2017"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64.emf"/></Relationships>
</file>

<file path=ppt/slides/_rels/slide64.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65.emf"/><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hyperlink" Target="https://www.gov.uk/government/publications/nhs-screening-programmes-kpi-reports-and-briefings-2016-to-2017"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6.emf"/></Relationships>
</file>

<file path=ppt/slides/_rels/slide66.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67.emf"/><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deaths/bulletins/deathsregisteredinenglandandwalesseriesdr/2015"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ww.gov.uk/government/publications/health-visitor-service-delivery-metrics-2016-to-2017"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68.emf"/><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69.emf"/><Relationship Id="rId4" Type="http://schemas.openxmlformats.org/officeDocument/2006/relationships/hyperlink" Target="https://www.gov.uk/government/publications/health-visitor-service-delivery-metrics-2016-to-2017"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igital.nhs.uk/catalogue/PUB2418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hyperlink" Target="http://www.cqc.org.uk/publications/surveys/maternity-services-survey-2015"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70.emf"/></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s://fingertips.phe.org.uk/profile-group/mental-health/profile/perinatal-mental-health"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fingertips.phe.org.uk/profile-group/mental-health/profile/perinatal-mental-health"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71.emf"/></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72.emf"/><Relationship Id="rId4" Type="http://schemas.openxmlformats.org/officeDocument/2006/relationships/hyperlink" Target="https://fingertips.phe.org.uk/profile-group/mental-health/profile/perinatal-mental-health"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73.emf"/><Relationship Id="rId4" Type="http://schemas.openxmlformats.org/officeDocument/2006/relationships/hyperlink" Target="https://fingertips.phe.org.uk/profile-group/mental-health/profile/perinatal-mental-health"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74.emf"/><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hyperlink" Target="https://fingertips.phe.org.uk/profile-group/child-health/profile/child-health-pregnancy"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75.emf"/><Relationship Id="rId4" Type="http://schemas.openxmlformats.org/officeDocument/2006/relationships/image" Target="../media/image17.png"/></Relationships>
</file>

<file path=ppt/slides/_rels/slide78.xml.rels><?xml version="1.0" encoding="UTF-8" standalone="yes"?>
<Relationships xmlns="http://schemas.openxmlformats.org/package/2006/relationships"><Relationship Id="rId8" Type="http://schemas.openxmlformats.org/officeDocument/2006/relationships/hyperlink" Target="https://www.ons.gov.uk/peoplepopulationandcommunity/healthandsocialcare/healthandlifeexpectancies/compendium/opinionsandlifestylesurvey/2015-03-19/adultdrinkinghabitsingreatbritain2013" TargetMode="External"/><Relationship Id="rId3" Type="http://schemas.openxmlformats.org/officeDocument/2006/relationships/hyperlink" Target="https://fingertips.phe.org.uk/profile/cardiovascular" TargetMode="External"/><Relationship Id="rId7" Type="http://schemas.openxmlformats.org/officeDocument/2006/relationships/hyperlink" Target="http://content.digital.nhs.uk/catalogue/PUB08694/Infant-Feeding-Survey-2010-Consolidated-Report.pdf" TargetMode="External"/><Relationship Id="rId12" Type="http://schemas.openxmlformats.org/officeDocument/2006/relationships/hyperlink" Target="https://fingertips.phe.org.uk/profile/learning-disabilities" TargetMode="External"/><Relationship Id="rId2" Type="http://schemas.openxmlformats.org/officeDocument/2006/relationships/hyperlink" Target="http://content.digital.nhs.uk/npid" TargetMode="External"/><Relationship Id="rId1" Type="http://schemas.openxmlformats.org/officeDocument/2006/relationships/slideLayout" Target="../slideLayouts/slideLayout2.xml"/><Relationship Id="rId6" Type="http://schemas.openxmlformats.org/officeDocument/2006/relationships/hyperlink" Target="https://fingertips.phe.org.uk/profile/physical-activity" TargetMode="External"/><Relationship Id="rId11" Type="http://schemas.openxmlformats.org/officeDocument/2006/relationships/hyperlink" Target="https://fingertips.phe.org.uk/profile-group/mental-health" TargetMode="External"/><Relationship Id="rId5" Type="http://schemas.openxmlformats.org/officeDocument/2006/relationships/hyperlink" Target="http://webarchive.nationalarchives.gov.uk/20170110170159/http:/www.noo.org.uk/NOO_about_obesity/maternal_obesity" TargetMode="External"/><Relationship Id="rId10" Type="http://schemas.openxmlformats.org/officeDocument/2006/relationships/hyperlink" Target="https://fingertips.phe.org.uk/profile-group/mental-health/profile/perinatal-mental-health" TargetMode="External"/><Relationship Id="rId4" Type="http://schemas.openxmlformats.org/officeDocument/2006/relationships/hyperlink" Target="http://www.oaa-anaes.ac.uk/assets/_managed/editor/File/CMACE/CMACE_Obesity_Report_2010_Final%20for%20printing.pdf" TargetMode="External"/><Relationship Id="rId9" Type="http://schemas.openxmlformats.org/officeDocument/2006/relationships/hyperlink" Target="https://fingertips.phe.org.uk/profile/local-alcohol-profiles"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www.gov.uk/government/publications/national-tariff-payment-system-2014-to-2015" TargetMode="External"/><Relationship Id="rId2" Type="http://schemas.openxmlformats.org/officeDocument/2006/relationships/hyperlink" Target="http://gettingitrightfirsttime.co.uk/" TargetMode="External"/><Relationship Id="rId1" Type="http://schemas.openxmlformats.org/officeDocument/2006/relationships/slideLayout" Target="../slideLayouts/slideLayout2.xml"/><Relationship Id="rId5" Type="http://schemas.openxmlformats.org/officeDocument/2006/relationships/hyperlink" Target="https://fingertips.phe.org.uk/profile-group/child-health" TargetMode="External"/><Relationship Id="rId4" Type="http://schemas.openxmlformats.org/officeDocument/2006/relationships/hyperlink" Target="http://content.digital.nhs.uk/maternityandchildren/maternit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5"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emf"/><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3" Type="http://schemas.openxmlformats.org/officeDocument/2006/relationships/hyperlink" Target="mailto:LKISxx@phe.gov.uk" TargetMode="External"/><Relationship Id="rId2" Type="http://schemas.openxmlformats.org/officeDocument/2006/relationships/hyperlink" Target="http://www.gov.uk/guidance/child-and-maternal-health-data-and-intelligence-a-guide-for-health-professionals"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ons.gov.uk/peoplepopulationandcommunity/populationandmigration/populationprojection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mtClean="0"/>
              <a:t>Maternity Health Needs Data Pack 
Humber, Coast and Vale STP</a:t>
            </a:r>
            <a:endParaRPr lang="en-GB"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2913737" cy="17728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4046364" y="116632"/>
            <a:ext cx="5112568" cy="1631216"/>
          </a:xfrm>
          <a:prstGeom prst="rect">
            <a:avLst/>
          </a:prstGeom>
          <a:noFill/>
        </p:spPr>
        <p:txBody>
          <a:bodyPr wrap="square" rtlCol="0">
            <a:spAutoFit/>
          </a:bodyPr>
          <a:lstStyle/>
          <a:p>
            <a:r>
              <a:rPr lang="en-GB" sz="2000" b="1" dirty="0" smtClean="0">
                <a:solidFill>
                  <a:srgbClr val="00AE9E"/>
                </a:solidFill>
              </a:rPr>
              <a:t>Restricted</a:t>
            </a:r>
            <a:r>
              <a:rPr lang="en-GB" sz="2000" b="1" dirty="0">
                <a:solidFill>
                  <a:srgbClr val="00AE9E"/>
                </a:solidFill>
              </a:rPr>
              <a:t>: </a:t>
            </a:r>
            <a:r>
              <a:rPr lang="en-GB" sz="2000" dirty="0">
                <a:solidFill>
                  <a:srgbClr val="00AE9E"/>
                </a:solidFill>
              </a:rPr>
              <a:t>not for release into the public domain. This pack contains some unpublished statistics, to </a:t>
            </a:r>
            <a:r>
              <a:rPr lang="en-GB" sz="2000">
                <a:solidFill>
                  <a:srgbClr val="00AE9E"/>
                </a:solidFill>
              </a:rPr>
              <a:t>which </a:t>
            </a:r>
            <a:r>
              <a:rPr lang="en-GB" sz="2000" smtClean="0">
                <a:solidFill>
                  <a:srgbClr val="00AE9E"/>
                </a:solidFill>
              </a:rPr>
              <a:t>LMS </a:t>
            </a:r>
            <a:r>
              <a:rPr lang="en-GB" sz="2000" dirty="0">
                <a:solidFill>
                  <a:srgbClr val="00AE9E"/>
                </a:solidFill>
              </a:rPr>
              <a:t>leads are being given privileged access for developing local HNA.</a:t>
            </a:r>
          </a:p>
        </p:txBody>
      </p:sp>
    </p:spTree>
    <p:extLst>
      <p:ext uri="{BB962C8B-B14F-4D97-AF65-F5344CB8AC3E}">
        <p14:creationId xmlns:p14="http://schemas.microsoft.com/office/powerpoint/2010/main" xmlns="" val="577009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116632"/>
            <a:ext cx="8773541" cy="504056"/>
          </a:xfrm>
        </p:spPr>
        <p:txBody>
          <a:bodyPr>
            <a:normAutofit/>
          </a:bodyPr>
          <a:lstStyle/>
          <a:p>
            <a:r>
              <a:rPr lang="en-GB" sz="2800" b="0" dirty="0" smtClean="0"/>
              <a:t>Birth projections </a:t>
            </a:r>
            <a:endParaRPr lang="en-GB" sz="2800" b="0"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10</a:t>
            </a:fld>
            <a:endParaRPr lang="en-US" dirty="0">
              <a:solidFill>
                <a:prstClr val="white"/>
              </a:solidFill>
            </a:endParaRPr>
          </a:p>
        </p:txBody>
      </p:sp>
      <p:sp>
        <p:nvSpPr>
          <p:cNvPr id="5" name="Footer Placeholder 4"/>
          <p:cNvSpPr>
            <a:spLocks noGrp="1"/>
          </p:cNvSpPr>
          <p:nvPr>
            <p:ph type="ftr" sz="quarter" idx="11"/>
          </p:nvPr>
        </p:nvSpPr>
        <p:spPr>
          <a:xfrm>
            <a:off x="888678" y="6308725"/>
            <a:ext cx="8064375" cy="549275"/>
          </a:xfrm>
        </p:spPr>
        <p:txBody>
          <a:bodyPr/>
          <a:lstStyle/>
          <a:p>
            <a:pPr>
              <a:defRPr/>
            </a:pPr>
            <a:r>
              <a:rPr lang="en-US" dirty="0">
                <a:solidFill>
                  <a:prstClr val="white"/>
                </a:solidFill>
              </a:rPr>
              <a:t>Local Maternity Service Packs - Population</a:t>
            </a:r>
          </a:p>
        </p:txBody>
      </p:sp>
      <p:sp>
        <p:nvSpPr>
          <p:cNvPr id="7" name="TextBox 6"/>
          <p:cNvSpPr txBox="1"/>
          <p:nvPr/>
        </p:nvSpPr>
        <p:spPr>
          <a:xfrm>
            <a:off x="24061" y="5916860"/>
            <a:ext cx="8928992" cy="507831"/>
          </a:xfrm>
          <a:prstGeom prst="rect">
            <a:avLst/>
          </a:prstGeom>
          <a:noFill/>
        </p:spPr>
        <p:txBody>
          <a:bodyPr wrap="square" rtlCol="0">
            <a:spAutoFit/>
          </a:bodyPr>
          <a:lstStyle/>
          <a:p>
            <a:r>
              <a:rPr lang="en-GB" sz="900" dirty="0">
                <a:solidFill>
                  <a:schemeClr val="tx1">
                    <a:lumMod val="50000"/>
                    <a:lumOff val="50000"/>
                  </a:schemeClr>
                </a:solidFill>
                <a:latin typeface="+mn-lt"/>
              </a:rPr>
              <a:t>Source data: 2014-based Subnational population </a:t>
            </a:r>
            <a:r>
              <a:rPr lang="en-GB" sz="900" dirty="0" smtClean="0">
                <a:solidFill>
                  <a:schemeClr val="tx1">
                    <a:lumMod val="50000"/>
                    <a:lumOff val="50000"/>
                  </a:schemeClr>
                </a:solidFill>
                <a:latin typeface="+mn-lt"/>
              </a:rPr>
              <a:t>projections, ONS</a:t>
            </a:r>
          </a:p>
          <a:p>
            <a:r>
              <a:rPr lang="en-GB" sz="900" dirty="0" smtClean="0">
                <a:solidFill>
                  <a:schemeClr val="tx1">
                    <a:lumMod val="50000"/>
                    <a:lumOff val="50000"/>
                  </a:schemeClr>
                </a:solidFill>
                <a:latin typeface="+mn-lt"/>
              </a:rPr>
              <a:t>Link: </a:t>
            </a:r>
            <a:r>
              <a:rPr lang="en-GB" sz="900" dirty="0" smtClean="0">
                <a:solidFill>
                  <a:schemeClr val="tx1">
                    <a:lumMod val="50000"/>
                    <a:lumOff val="50000"/>
                  </a:schemeClr>
                </a:solidFill>
                <a:latin typeface="+mn-lt"/>
                <a:hlinkClick r:id="rId3"/>
              </a:rPr>
              <a:t>https</a:t>
            </a:r>
            <a:r>
              <a:rPr lang="en-GB" sz="900" dirty="0">
                <a:solidFill>
                  <a:schemeClr val="tx1">
                    <a:lumMod val="50000"/>
                    <a:lumOff val="50000"/>
                  </a:schemeClr>
                </a:solidFill>
                <a:latin typeface="+mn-lt"/>
                <a:hlinkClick r:id="rId3"/>
              </a:rPr>
              <a:t>://</a:t>
            </a:r>
            <a:r>
              <a:rPr lang="en-GB" sz="900" dirty="0" smtClean="0">
                <a:solidFill>
                  <a:schemeClr val="tx1">
                    <a:lumMod val="50000"/>
                    <a:lumOff val="50000"/>
                  </a:schemeClr>
                </a:solidFill>
                <a:latin typeface="+mn-lt"/>
                <a:hlinkClick r:id="rId3"/>
              </a:rPr>
              <a:t>www.ons.gov.uk/peoplepopulationandcommunity/populationandmigration/populationprojections</a:t>
            </a:r>
            <a:endParaRPr lang="en-GB" sz="900" dirty="0" smtClean="0">
              <a:solidFill>
                <a:schemeClr val="tx1">
                  <a:lumMod val="50000"/>
                  <a:lumOff val="50000"/>
                </a:schemeClr>
              </a:solidFill>
              <a:latin typeface="+mn-lt"/>
            </a:endParaRPr>
          </a:p>
          <a:p>
            <a:endParaRPr lang="en-GB" sz="900" dirty="0">
              <a:solidFill>
                <a:schemeClr val="tx1">
                  <a:lumMod val="50000"/>
                  <a:lumOff val="50000"/>
                </a:schemeClr>
              </a:solidFill>
              <a:latin typeface="+mn-lt"/>
            </a:endParaRPr>
          </a:p>
        </p:txBody>
      </p:sp>
      <p:sp>
        <p:nvSpPr>
          <p:cNvPr id="8" name="TextBox 7"/>
          <p:cNvSpPr txBox="1"/>
          <p:nvPr/>
        </p:nvSpPr>
        <p:spPr>
          <a:xfrm>
            <a:off x="4847410" y="5702495"/>
            <a:ext cx="3679212" cy="230832"/>
          </a:xfrm>
          <a:prstGeom prst="rect">
            <a:avLst/>
          </a:prstGeom>
          <a:noFill/>
        </p:spPr>
        <p:txBody>
          <a:bodyPr wrap="none" rtlCol="0">
            <a:spAutoFit/>
          </a:bodyPr>
          <a:lstStyle/>
          <a:p>
            <a:r>
              <a:rPr lang="en-GB" sz="900" dirty="0" smtClean="0">
                <a:solidFill>
                  <a:srgbClr val="FF0000"/>
                </a:solidFill>
              </a:rPr>
              <a:t>Values in red show increase or decrease in births from 2015 to 2035</a:t>
            </a:r>
            <a:endParaRPr lang="en-GB" sz="900" dirty="0">
              <a:solidFill>
                <a:srgbClr val="FF0000"/>
              </a:solidFill>
            </a:endParaRPr>
          </a:p>
        </p:txBody>
      </p:sp>
      <p:pic>
        <p:nvPicPr>
          <p:cNvPr id="7170"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90501" y="635000"/>
            <a:ext cx="8845996" cy="496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93514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531440"/>
          </a:xfrm>
        </p:spPr>
        <p:txBody>
          <a:bodyPr>
            <a:normAutofit fontScale="90000"/>
          </a:bodyPr>
          <a:lstStyle/>
          <a:p>
            <a:r>
              <a:rPr lang="en-GB" sz="2800" b="0" dirty="0" smtClean="0"/>
              <a:t>% of deliveries to mothers from Black and Minority Ethnic (BME) groups</a:t>
            </a:r>
            <a:endParaRPr lang="en-GB" sz="28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11</a:t>
            </a:fld>
            <a:endParaRPr lang="en-US" dirty="0"/>
          </a:p>
        </p:txBody>
      </p:sp>
      <p:sp>
        <p:nvSpPr>
          <p:cNvPr id="7" name="Footer Placeholder 4"/>
          <p:cNvSpPr>
            <a:spLocks noGrp="1"/>
          </p:cNvSpPr>
          <p:nvPr>
            <p:ph type="ftr" sz="quarter" idx="11"/>
          </p:nvPr>
        </p:nvSpPr>
        <p:spPr>
          <a:xfrm>
            <a:off x="899592" y="6308725"/>
            <a:ext cx="8064375" cy="549275"/>
          </a:xfrm>
        </p:spPr>
        <p:txBody>
          <a:bodyPr/>
          <a:lstStyle/>
          <a:p>
            <a:pPr>
              <a:defRPr/>
            </a:pPr>
            <a:r>
              <a:rPr lang="en-US" dirty="0">
                <a:solidFill>
                  <a:prstClr val="white"/>
                </a:solidFill>
              </a:rPr>
              <a:t>Local Maternity Service Packs - Population</a:t>
            </a:r>
          </a:p>
        </p:txBody>
      </p:sp>
      <p:sp>
        <p:nvSpPr>
          <p:cNvPr id="6" name="TextBox 5"/>
          <p:cNvSpPr txBox="1"/>
          <p:nvPr/>
        </p:nvSpPr>
        <p:spPr>
          <a:xfrm>
            <a:off x="24061" y="5916860"/>
            <a:ext cx="8928992" cy="507831"/>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Fingertips – Pregnancy and birth profile, 2015/16</a:t>
            </a:r>
          </a:p>
          <a:p>
            <a:r>
              <a:rPr lang="en-GB" sz="900" dirty="0" smtClean="0">
                <a:solidFill>
                  <a:schemeClr val="tx1">
                    <a:lumMod val="50000"/>
                    <a:lumOff val="50000"/>
                  </a:schemeClr>
                </a:solidFill>
                <a:latin typeface="+mn-lt"/>
              </a:rPr>
              <a:t>Link</a:t>
            </a:r>
            <a:r>
              <a:rPr lang="en-GB" sz="900" dirty="0">
                <a:solidFill>
                  <a:schemeClr val="tx1">
                    <a:lumMod val="50000"/>
                    <a:lumOff val="50000"/>
                  </a:schemeClr>
                </a:solidFill>
                <a:latin typeface="+mn-lt"/>
              </a:rPr>
              <a:t>: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fingertips.phe.org.uk/profile-group/child-health/profile/child-health-pregnancy</a:t>
            </a:r>
            <a:endParaRPr lang="en-GB" sz="900" dirty="0" smtClean="0">
              <a:solidFill>
                <a:schemeClr val="tx1">
                  <a:lumMod val="50000"/>
                  <a:lumOff val="50000"/>
                </a:schemeClr>
              </a:solidFill>
              <a:latin typeface="+mn-lt"/>
            </a:endParaRPr>
          </a:p>
          <a:p>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39752" y="836712"/>
            <a:ext cx="405765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626"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9500" y="1314067"/>
            <a:ext cx="6732860" cy="44644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35155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68060"/>
            <a:ext cx="8028000" cy="648072"/>
          </a:xfrm>
        </p:spPr>
        <p:txBody>
          <a:bodyPr>
            <a:normAutofit/>
          </a:bodyPr>
          <a:lstStyle/>
          <a:p>
            <a:r>
              <a:rPr lang="en-GB" sz="2800" b="0" dirty="0"/>
              <a:t>Births to parents born outside the </a:t>
            </a:r>
            <a:r>
              <a:rPr lang="en-GB" sz="2800" b="0" dirty="0" smtClean="0"/>
              <a:t>UK</a:t>
            </a:r>
            <a:endParaRPr lang="en-GB" sz="2800" b="0"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12</a:t>
            </a:fld>
            <a:endParaRPr lang="en-US" dirty="0">
              <a:solidFill>
                <a:prstClr val="white"/>
              </a:solidFill>
            </a:endParaRPr>
          </a:p>
        </p:txBody>
      </p:sp>
      <p:sp>
        <p:nvSpPr>
          <p:cNvPr id="5" name="Footer Placeholder 4"/>
          <p:cNvSpPr>
            <a:spLocks noGrp="1"/>
          </p:cNvSpPr>
          <p:nvPr>
            <p:ph type="ftr" sz="quarter" idx="11"/>
          </p:nvPr>
        </p:nvSpPr>
        <p:spPr>
          <a:xfrm>
            <a:off x="899592" y="6309320"/>
            <a:ext cx="8064375" cy="549275"/>
          </a:xfrm>
        </p:spPr>
        <p:txBody>
          <a:bodyPr/>
          <a:lstStyle/>
          <a:p>
            <a:pPr>
              <a:defRPr/>
            </a:pPr>
            <a:r>
              <a:rPr lang="en-US" dirty="0">
                <a:solidFill>
                  <a:prstClr val="white"/>
                </a:solidFill>
              </a:rPr>
              <a:t>Local Maternity Service Packs - Population</a:t>
            </a:r>
          </a:p>
        </p:txBody>
      </p:sp>
      <p:sp>
        <p:nvSpPr>
          <p:cNvPr id="6" name="TextBox 5"/>
          <p:cNvSpPr txBox="1"/>
          <p:nvPr/>
        </p:nvSpPr>
        <p:spPr>
          <a:xfrm>
            <a:off x="24061" y="5916860"/>
            <a:ext cx="8928992" cy="507831"/>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Fingertips – Perinatal  Mental Health Profile, 2015</a:t>
            </a:r>
          </a:p>
          <a:p>
            <a:r>
              <a:rPr lang="en-GB" sz="900" dirty="0" smtClean="0">
                <a:solidFill>
                  <a:schemeClr val="tx1">
                    <a:lumMod val="50000"/>
                    <a:lumOff val="50000"/>
                  </a:schemeClr>
                </a:solidFill>
                <a:latin typeface="+mn-lt"/>
              </a:rPr>
              <a:t>Link</a:t>
            </a:r>
            <a:r>
              <a:rPr lang="en-GB" sz="900" dirty="0">
                <a:solidFill>
                  <a:schemeClr val="tx1">
                    <a:lumMod val="50000"/>
                    <a:lumOff val="50000"/>
                  </a:schemeClr>
                </a:solidFill>
                <a:latin typeface="+mn-lt"/>
              </a:rPr>
              <a:t>: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fingertips.phe.org.uk/profile-group/mental-health/profile/perinatal-mental-health</a:t>
            </a:r>
            <a:endParaRPr lang="en-GB" sz="900" dirty="0" smtClean="0">
              <a:solidFill>
                <a:schemeClr val="tx1">
                  <a:lumMod val="50000"/>
                  <a:lumOff val="50000"/>
                </a:schemeClr>
              </a:solidFill>
              <a:latin typeface="+mn-lt"/>
            </a:endParaRPr>
          </a:p>
          <a:p>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39752" y="836712"/>
            <a:ext cx="405765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7650"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9500" y="1361814"/>
            <a:ext cx="6660852" cy="4416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73057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531440"/>
          </a:xfrm>
        </p:spPr>
        <p:txBody>
          <a:bodyPr>
            <a:noAutofit/>
          </a:bodyPr>
          <a:lstStyle/>
          <a:p>
            <a:r>
              <a:rPr lang="en-GB" sz="2600" b="0" dirty="0" smtClean="0"/>
              <a:t>Percentage </a:t>
            </a:r>
            <a:r>
              <a:rPr lang="en-GB" sz="2600" b="0" dirty="0"/>
              <a:t>of </a:t>
            </a:r>
            <a:r>
              <a:rPr lang="en-GB" sz="2600" b="0" dirty="0" smtClean="0"/>
              <a:t>delivery episodes where the mother is aged under 18</a:t>
            </a:r>
            <a:endParaRPr lang="en-GB" sz="26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13</a:t>
            </a:fld>
            <a:endParaRPr lang="en-US" dirty="0"/>
          </a:p>
        </p:txBody>
      </p:sp>
      <p:sp>
        <p:nvSpPr>
          <p:cNvPr id="7" name="Footer Placeholder 4"/>
          <p:cNvSpPr>
            <a:spLocks noGrp="1"/>
          </p:cNvSpPr>
          <p:nvPr>
            <p:ph type="ftr" sz="quarter" idx="11"/>
          </p:nvPr>
        </p:nvSpPr>
        <p:spPr>
          <a:xfrm>
            <a:off x="888678" y="6317828"/>
            <a:ext cx="8064375" cy="549275"/>
          </a:xfrm>
        </p:spPr>
        <p:txBody>
          <a:bodyPr/>
          <a:lstStyle/>
          <a:p>
            <a:pPr>
              <a:defRPr/>
            </a:pPr>
            <a:r>
              <a:rPr lang="en-US" dirty="0">
                <a:solidFill>
                  <a:prstClr val="white"/>
                </a:solidFill>
              </a:rPr>
              <a:t>Local Maternity Service Packs - Population</a:t>
            </a:r>
          </a:p>
        </p:txBody>
      </p:sp>
      <p:sp>
        <p:nvSpPr>
          <p:cNvPr id="6" name="TextBox 5"/>
          <p:cNvSpPr txBox="1"/>
          <p:nvPr/>
        </p:nvSpPr>
        <p:spPr>
          <a:xfrm>
            <a:off x="24061" y="5916860"/>
            <a:ext cx="8928992" cy="507831"/>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Fingertips – Pregnancy and birth profile, 2015/16</a:t>
            </a:r>
          </a:p>
          <a:p>
            <a:r>
              <a:rPr lang="en-GB" sz="900" dirty="0" smtClean="0">
                <a:solidFill>
                  <a:schemeClr val="tx1">
                    <a:lumMod val="50000"/>
                    <a:lumOff val="50000"/>
                  </a:schemeClr>
                </a:solidFill>
                <a:latin typeface="+mn-lt"/>
              </a:rPr>
              <a:t>Link</a:t>
            </a:r>
            <a:r>
              <a:rPr lang="en-GB" sz="900" dirty="0">
                <a:solidFill>
                  <a:schemeClr val="tx1">
                    <a:lumMod val="50000"/>
                    <a:lumOff val="50000"/>
                  </a:schemeClr>
                </a:solidFill>
                <a:latin typeface="+mn-lt"/>
              </a:rPr>
              <a:t>: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fingertips.phe.org.uk/profile-group/child-health/profile/child-health-pregnancy</a:t>
            </a:r>
            <a:endParaRPr lang="en-GB" sz="900" dirty="0" smtClean="0">
              <a:solidFill>
                <a:schemeClr val="tx1">
                  <a:lumMod val="50000"/>
                  <a:lumOff val="50000"/>
                </a:schemeClr>
              </a:solidFill>
              <a:latin typeface="+mn-lt"/>
            </a:endParaRPr>
          </a:p>
          <a:p>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39752" y="887611"/>
            <a:ext cx="405765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674"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9500" y="1314067"/>
            <a:ext cx="6732860" cy="44644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95390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69" y="116632"/>
            <a:ext cx="8784976" cy="432048"/>
          </a:xfrm>
        </p:spPr>
        <p:txBody>
          <a:bodyPr>
            <a:normAutofit/>
          </a:bodyPr>
          <a:lstStyle/>
          <a:p>
            <a:r>
              <a:rPr lang="en-GB" sz="2800" b="0" dirty="0" smtClean="0"/>
              <a:t>Teenage mothers by deprivation decile</a:t>
            </a:r>
            <a:endParaRPr lang="en-GB" sz="28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14</a:t>
            </a:fld>
            <a:endParaRPr lang="en-US" dirty="0"/>
          </a:p>
        </p:txBody>
      </p:sp>
      <p:sp>
        <p:nvSpPr>
          <p:cNvPr id="7" name="Footer Placeholder 4"/>
          <p:cNvSpPr>
            <a:spLocks noGrp="1"/>
          </p:cNvSpPr>
          <p:nvPr>
            <p:ph type="ftr" sz="quarter" idx="11"/>
          </p:nvPr>
        </p:nvSpPr>
        <p:spPr>
          <a:xfrm>
            <a:off x="899592" y="6308725"/>
            <a:ext cx="8064375" cy="549275"/>
          </a:xfrm>
        </p:spPr>
        <p:txBody>
          <a:bodyPr/>
          <a:lstStyle/>
          <a:p>
            <a:pPr>
              <a:defRPr/>
            </a:pPr>
            <a:r>
              <a:rPr lang="en-US" dirty="0">
                <a:solidFill>
                  <a:prstClr val="white"/>
                </a:solidFill>
              </a:rPr>
              <a:t>Local Maternity Service Packs – </a:t>
            </a:r>
            <a:r>
              <a:rPr lang="en-US" dirty="0" smtClean="0">
                <a:solidFill>
                  <a:prstClr val="white"/>
                </a:solidFill>
              </a:rPr>
              <a:t>Population</a:t>
            </a:r>
            <a:endParaRPr lang="en-US" dirty="0">
              <a:solidFill>
                <a:prstClr val="white"/>
              </a:solidFill>
            </a:endParaRPr>
          </a:p>
        </p:txBody>
      </p:sp>
      <p:sp>
        <p:nvSpPr>
          <p:cNvPr id="6" name="TextBox 5"/>
          <p:cNvSpPr txBox="1"/>
          <p:nvPr/>
        </p:nvSpPr>
        <p:spPr>
          <a:xfrm>
            <a:off x="24061" y="5916860"/>
            <a:ext cx="8928992" cy="507831"/>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Fingertips – Pregnancy and birth profile, 2015/16</a:t>
            </a:r>
          </a:p>
          <a:p>
            <a:r>
              <a:rPr lang="en-GB" sz="900" dirty="0" smtClean="0">
                <a:solidFill>
                  <a:schemeClr val="tx1">
                    <a:lumMod val="50000"/>
                    <a:lumOff val="50000"/>
                  </a:schemeClr>
                </a:solidFill>
                <a:latin typeface="+mn-lt"/>
              </a:rPr>
              <a:t>Link</a:t>
            </a:r>
            <a:r>
              <a:rPr lang="en-GB" sz="900" dirty="0">
                <a:solidFill>
                  <a:schemeClr val="tx1">
                    <a:lumMod val="50000"/>
                    <a:lumOff val="50000"/>
                  </a:schemeClr>
                </a:solidFill>
                <a:latin typeface="+mn-lt"/>
              </a:rPr>
              <a:t>: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fingertips.phe.org.uk/profile-group/child-health/profile/child-health-pregnancy</a:t>
            </a:r>
            <a:endParaRPr lang="en-GB" sz="900" dirty="0" smtClean="0">
              <a:solidFill>
                <a:schemeClr val="tx1">
                  <a:lumMod val="50000"/>
                  <a:lumOff val="50000"/>
                </a:schemeClr>
              </a:solidFill>
              <a:latin typeface="+mn-lt"/>
            </a:endParaRPr>
          </a:p>
          <a:p>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67787" y="980728"/>
            <a:ext cx="1743075" cy="238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9154"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9500" y="1587500"/>
            <a:ext cx="6985611"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48786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77" y="116632"/>
            <a:ext cx="8784976" cy="504056"/>
          </a:xfrm>
        </p:spPr>
        <p:txBody>
          <a:bodyPr>
            <a:normAutofit/>
          </a:bodyPr>
          <a:lstStyle/>
          <a:p>
            <a:r>
              <a:rPr lang="en-GB" sz="2800" b="0" dirty="0" smtClean="0"/>
              <a:t>Percentage of deliveries to women aged 35 years or above</a:t>
            </a:r>
            <a:endParaRPr lang="en-GB" sz="28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15</a:t>
            </a:fld>
            <a:endParaRPr lang="en-US" dirty="0"/>
          </a:p>
        </p:txBody>
      </p:sp>
      <p:sp>
        <p:nvSpPr>
          <p:cNvPr id="7" name="Footer Placeholder 4"/>
          <p:cNvSpPr>
            <a:spLocks noGrp="1"/>
          </p:cNvSpPr>
          <p:nvPr>
            <p:ph type="ftr" sz="quarter" idx="11"/>
          </p:nvPr>
        </p:nvSpPr>
        <p:spPr>
          <a:xfrm>
            <a:off x="888678" y="6308725"/>
            <a:ext cx="8064375" cy="549275"/>
          </a:xfrm>
        </p:spPr>
        <p:txBody>
          <a:bodyPr/>
          <a:lstStyle/>
          <a:p>
            <a:pPr>
              <a:defRPr/>
            </a:pPr>
            <a:r>
              <a:rPr lang="en-US" dirty="0">
                <a:solidFill>
                  <a:prstClr val="white"/>
                </a:solidFill>
              </a:rPr>
              <a:t>Local Maternity Service Packs - Population</a:t>
            </a:r>
          </a:p>
        </p:txBody>
      </p:sp>
      <p:sp>
        <p:nvSpPr>
          <p:cNvPr id="6" name="TextBox 5"/>
          <p:cNvSpPr txBox="1"/>
          <p:nvPr/>
        </p:nvSpPr>
        <p:spPr>
          <a:xfrm>
            <a:off x="24061" y="5916860"/>
            <a:ext cx="8928992" cy="507831"/>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Fingertips – Pregnancy and birth profile, 2015/16</a:t>
            </a:r>
          </a:p>
          <a:p>
            <a:r>
              <a:rPr lang="en-GB" sz="900" dirty="0" smtClean="0">
                <a:solidFill>
                  <a:schemeClr val="tx1">
                    <a:lumMod val="50000"/>
                    <a:lumOff val="50000"/>
                  </a:schemeClr>
                </a:solidFill>
                <a:latin typeface="+mn-lt"/>
              </a:rPr>
              <a:t>Link</a:t>
            </a:r>
            <a:r>
              <a:rPr lang="en-GB" sz="900" dirty="0">
                <a:solidFill>
                  <a:schemeClr val="tx1">
                    <a:lumMod val="50000"/>
                    <a:lumOff val="50000"/>
                  </a:schemeClr>
                </a:solidFill>
                <a:latin typeface="+mn-lt"/>
              </a:rPr>
              <a:t>: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fingertips.phe.org.uk/profile-group/child-health/profile/child-health-pregnancy</a:t>
            </a:r>
            <a:endParaRPr lang="en-GB" sz="900" dirty="0" smtClean="0">
              <a:solidFill>
                <a:schemeClr val="tx1">
                  <a:lumMod val="50000"/>
                  <a:lumOff val="50000"/>
                </a:schemeClr>
              </a:solidFill>
              <a:latin typeface="+mn-lt"/>
            </a:endParaRPr>
          </a:p>
          <a:p>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39752" y="887611"/>
            <a:ext cx="405765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698"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9500" y="1379106"/>
            <a:ext cx="6660852" cy="43993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9584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116632"/>
            <a:ext cx="8701533" cy="441201"/>
          </a:xfrm>
        </p:spPr>
        <p:txBody>
          <a:bodyPr>
            <a:normAutofit/>
          </a:bodyPr>
          <a:lstStyle/>
          <a:p>
            <a:r>
              <a:rPr lang="en-GB" sz="2800" b="0" dirty="0" smtClean="0"/>
              <a:t>General fertility rate </a:t>
            </a:r>
            <a:endParaRPr lang="en-GB" sz="28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16</a:t>
            </a:fld>
            <a:endParaRPr lang="en-US" dirty="0"/>
          </a:p>
        </p:txBody>
      </p:sp>
      <p:sp>
        <p:nvSpPr>
          <p:cNvPr id="7" name="Footer Placeholder 4"/>
          <p:cNvSpPr>
            <a:spLocks noGrp="1"/>
          </p:cNvSpPr>
          <p:nvPr>
            <p:ph type="ftr" sz="quarter" idx="11"/>
          </p:nvPr>
        </p:nvSpPr>
        <p:spPr>
          <a:xfrm>
            <a:off x="891010" y="6310153"/>
            <a:ext cx="8064375" cy="549275"/>
          </a:xfrm>
        </p:spPr>
        <p:txBody>
          <a:bodyPr/>
          <a:lstStyle/>
          <a:p>
            <a:pPr>
              <a:defRPr/>
            </a:pPr>
            <a:r>
              <a:rPr lang="en-US" dirty="0">
                <a:solidFill>
                  <a:prstClr val="white"/>
                </a:solidFill>
              </a:rPr>
              <a:t>Local Maternity Service Packs - Population</a:t>
            </a:r>
          </a:p>
        </p:txBody>
      </p:sp>
      <p:sp>
        <p:nvSpPr>
          <p:cNvPr id="8" name="TextBox 7"/>
          <p:cNvSpPr txBox="1"/>
          <p:nvPr/>
        </p:nvSpPr>
        <p:spPr>
          <a:xfrm>
            <a:off x="24061" y="5916860"/>
            <a:ext cx="8928992" cy="507831"/>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Fingertips – Pregnancy and birth profile, 2015</a:t>
            </a:r>
          </a:p>
          <a:p>
            <a:r>
              <a:rPr lang="en-GB" sz="900" dirty="0" smtClean="0">
                <a:solidFill>
                  <a:schemeClr val="tx1">
                    <a:lumMod val="50000"/>
                    <a:lumOff val="50000"/>
                  </a:schemeClr>
                </a:solidFill>
                <a:latin typeface="+mn-lt"/>
              </a:rPr>
              <a:t>Link</a:t>
            </a:r>
            <a:r>
              <a:rPr lang="en-GB" sz="900" dirty="0">
                <a:solidFill>
                  <a:schemeClr val="tx1">
                    <a:lumMod val="50000"/>
                    <a:lumOff val="50000"/>
                  </a:schemeClr>
                </a:solidFill>
                <a:latin typeface="+mn-lt"/>
              </a:rPr>
              <a:t>: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fingertips.phe.org.uk/profile-group/child-health/profile/child-health-pregnancy</a:t>
            </a:r>
            <a:endParaRPr lang="en-GB" sz="900" dirty="0" smtClean="0">
              <a:solidFill>
                <a:schemeClr val="tx1">
                  <a:lumMod val="50000"/>
                  <a:lumOff val="50000"/>
                </a:schemeClr>
              </a:solidFill>
              <a:latin typeface="+mn-lt"/>
            </a:endParaRPr>
          </a:p>
          <a:p>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99792" y="996725"/>
            <a:ext cx="405765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22"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9500" y="1409562"/>
            <a:ext cx="6588844" cy="4368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18593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69" y="116632"/>
            <a:ext cx="8784976" cy="476672"/>
          </a:xfrm>
        </p:spPr>
        <p:txBody>
          <a:bodyPr>
            <a:normAutofit/>
          </a:bodyPr>
          <a:lstStyle/>
          <a:p>
            <a:r>
              <a:rPr lang="en-GB" sz="2800" b="0" dirty="0" smtClean="0"/>
              <a:t>General fertility rate by deprivation decile</a:t>
            </a:r>
            <a:endParaRPr lang="en-GB" sz="28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17</a:t>
            </a:fld>
            <a:endParaRPr lang="en-US" dirty="0"/>
          </a:p>
        </p:txBody>
      </p:sp>
      <p:sp>
        <p:nvSpPr>
          <p:cNvPr id="7" name="Footer Placeholder 4"/>
          <p:cNvSpPr>
            <a:spLocks noGrp="1"/>
          </p:cNvSpPr>
          <p:nvPr>
            <p:ph type="ftr" sz="quarter" idx="11"/>
          </p:nvPr>
        </p:nvSpPr>
        <p:spPr>
          <a:xfrm>
            <a:off x="899592" y="6309320"/>
            <a:ext cx="8064375" cy="549275"/>
          </a:xfrm>
        </p:spPr>
        <p:txBody>
          <a:bodyPr/>
          <a:lstStyle/>
          <a:p>
            <a:pPr>
              <a:defRPr/>
            </a:pPr>
            <a:r>
              <a:rPr lang="en-US" dirty="0">
                <a:solidFill>
                  <a:prstClr val="white"/>
                </a:solidFill>
              </a:rPr>
              <a:t>Local Maternity Service Packs - Population</a:t>
            </a:r>
          </a:p>
        </p:txBody>
      </p:sp>
      <p:sp>
        <p:nvSpPr>
          <p:cNvPr id="6" name="TextBox 5"/>
          <p:cNvSpPr txBox="1"/>
          <p:nvPr/>
        </p:nvSpPr>
        <p:spPr>
          <a:xfrm>
            <a:off x="24061" y="5916860"/>
            <a:ext cx="8928992" cy="507831"/>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Fingertips – Pregnancy and birth profile, 2015</a:t>
            </a:r>
          </a:p>
          <a:p>
            <a:r>
              <a:rPr lang="en-GB" sz="900" dirty="0" smtClean="0">
                <a:solidFill>
                  <a:schemeClr val="tx1">
                    <a:lumMod val="50000"/>
                    <a:lumOff val="50000"/>
                  </a:schemeClr>
                </a:solidFill>
                <a:latin typeface="+mn-lt"/>
              </a:rPr>
              <a:t>Link</a:t>
            </a:r>
            <a:r>
              <a:rPr lang="en-GB" sz="900" dirty="0">
                <a:solidFill>
                  <a:schemeClr val="tx1">
                    <a:lumMod val="50000"/>
                    <a:lumOff val="50000"/>
                  </a:schemeClr>
                </a:solidFill>
                <a:latin typeface="+mn-lt"/>
              </a:rPr>
              <a:t>: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fingertips.phe.org.uk/profile-group/child-health/profile/child-health-pregnancy</a:t>
            </a:r>
            <a:endParaRPr lang="en-GB" sz="900" dirty="0" smtClean="0">
              <a:solidFill>
                <a:schemeClr val="tx1">
                  <a:lumMod val="50000"/>
                  <a:lumOff val="50000"/>
                </a:schemeClr>
              </a:solidFill>
              <a:latin typeface="+mn-lt"/>
            </a:endParaRPr>
          </a:p>
          <a:p>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67744" y="895095"/>
            <a:ext cx="3981450" cy="266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0178"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9500" y="1523132"/>
            <a:ext cx="7092900" cy="4255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05297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028000" cy="504056"/>
          </a:xfrm>
        </p:spPr>
        <p:txBody>
          <a:bodyPr>
            <a:normAutofit/>
          </a:bodyPr>
          <a:lstStyle/>
          <a:p>
            <a:r>
              <a:rPr lang="en-GB" sz="2800" b="0" dirty="0" smtClean="0"/>
              <a:t>Total period fertility rate</a:t>
            </a:r>
            <a:endParaRPr lang="en-GB" sz="2800" b="0" dirty="0"/>
          </a:p>
        </p:txBody>
      </p:sp>
      <p:sp>
        <p:nvSpPr>
          <p:cNvPr id="4" name="Slide Number Placeholder 3"/>
          <p:cNvSpPr>
            <a:spLocks noGrp="1"/>
          </p:cNvSpPr>
          <p:nvPr>
            <p:ph type="sldNum" sz="quarter" idx="10"/>
          </p:nvPr>
        </p:nvSpPr>
        <p:spPr/>
        <p:txBody>
          <a:bodyPr/>
          <a:lstStyle/>
          <a:p>
            <a:pPr marL="531813">
              <a:defRPr/>
            </a:pPr>
            <a:r>
              <a:rPr lang="en-US" dirty="0" smtClean="0">
                <a:solidFill>
                  <a:prstClr val="white"/>
                </a:solidFill>
              </a:rPr>
              <a:t>  </a:t>
            </a:r>
            <a:fld id="{2565FA6D-D4C8-4C4C-AC4B-3269734D34D8}" type="slidenum">
              <a:rPr lang="en-US" smtClean="0">
                <a:solidFill>
                  <a:prstClr val="white"/>
                </a:solidFill>
              </a:rPr>
              <a:pPr marL="531813">
                <a:defRPr/>
              </a:pPr>
              <a:t>18</a:t>
            </a:fld>
            <a:endParaRPr lang="en-US" dirty="0">
              <a:solidFill>
                <a:prstClr val="white"/>
              </a:solidFill>
            </a:endParaRPr>
          </a:p>
        </p:txBody>
      </p:sp>
      <p:sp>
        <p:nvSpPr>
          <p:cNvPr id="5" name="Footer Placeholder 4"/>
          <p:cNvSpPr>
            <a:spLocks noGrp="1"/>
          </p:cNvSpPr>
          <p:nvPr>
            <p:ph type="ftr" sz="quarter" idx="11"/>
          </p:nvPr>
        </p:nvSpPr>
        <p:spPr>
          <a:xfrm>
            <a:off x="888678" y="6308725"/>
            <a:ext cx="8064375" cy="549275"/>
          </a:xfrm>
        </p:spPr>
        <p:txBody>
          <a:bodyPr/>
          <a:lstStyle/>
          <a:p>
            <a:pPr>
              <a:defRPr/>
            </a:pPr>
            <a:r>
              <a:rPr lang="en-US" dirty="0">
                <a:solidFill>
                  <a:prstClr val="white"/>
                </a:solidFill>
              </a:rPr>
              <a:t>Local Maternity Service Packs - Population</a:t>
            </a:r>
          </a:p>
        </p:txBody>
      </p:sp>
      <p:sp>
        <p:nvSpPr>
          <p:cNvPr id="7" name="TextBox 6"/>
          <p:cNvSpPr txBox="1"/>
          <p:nvPr/>
        </p:nvSpPr>
        <p:spPr>
          <a:xfrm>
            <a:off x="24061" y="5891616"/>
            <a:ext cx="8928992" cy="646331"/>
          </a:xfrm>
          <a:prstGeom prst="rect">
            <a:avLst/>
          </a:prstGeom>
          <a:noFill/>
        </p:spPr>
        <p:txBody>
          <a:bodyPr wrap="square" rtlCol="0">
            <a:spAutoFit/>
          </a:bodyPr>
          <a:lstStyle/>
          <a:p>
            <a:r>
              <a:rPr lang="en-GB" sz="900" dirty="0">
                <a:solidFill>
                  <a:schemeClr val="tx1">
                    <a:lumMod val="50000"/>
                    <a:lumOff val="50000"/>
                  </a:schemeClr>
                </a:solidFill>
                <a:latin typeface="+mn-lt"/>
              </a:rPr>
              <a:t>Source data: NHS Digital: Compendium of population health indicators, </a:t>
            </a:r>
            <a:r>
              <a:rPr lang="en-GB" sz="900" dirty="0" smtClean="0">
                <a:solidFill>
                  <a:schemeClr val="tx1">
                    <a:lumMod val="50000"/>
                    <a:lumOff val="50000"/>
                  </a:schemeClr>
                </a:solidFill>
                <a:latin typeface="+mn-lt"/>
              </a:rPr>
              <a:t>2014</a:t>
            </a:r>
          </a:p>
          <a:p>
            <a:r>
              <a:rPr lang="en-GB" sz="900" dirty="0" smtClean="0">
                <a:solidFill>
                  <a:schemeClr val="tx1">
                    <a:lumMod val="50000"/>
                    <a:lumOff val="50000"/>
                  </a:schemeClr>
                </a:solidFill>
                <a:latin typeface="+mn-lt"/>
              </a:rPr>
              <a:t>Link</a:t>
            </a:r>
            <a:r>
              <a:rPr lang="en-GB" sz="900" dirty="0">
                <a:solidFill>
                  <a:schemeClr val="tx1">
                    <a:lumMod val="50000"/>
                    <a:lumOff val="50000"/>
                  </a:schemeClr>
                </a:solidFill>
                <a:latin typeface="+mn-lt"/>
              </a:rPr>
              <a:t>: </a:t>
            </a:r>
            <a:r>
              <a:rPr lang="en-GB" sz="900" dirty="0">
                <a:solidFill>
                  <a:schemeClr val="tx1">
                    <a:lumMod val="50000"/>
                    <a:lumOff val="50000"/>
                  </a:schemeClr>
                </a:solidFill>
                <a:latin typeface="+mn-lt"/>
                <a:hlinkClick r:id="rId3"/>
              </a:rPr>
              <a:t>https://indicators.hscic.gov.uk/webview</a:t>
            </a:r>
            <a:r>
              <a:rPr lang="en-GB" sz="900" dirty="0" smtClean="0">
                <a:solidFill>
                  <a:schemeClr val="tx1">
                    <a:lumMod val="50000"/>
                    <a:lumOff val="50000"/>
                  </a:schemeClr>
                </a:solidFill>
                <a:latin typeface="+mn-lt"/>
                <a:hlinkClick r:id="rId3"/>
              </a:rPr>
              <a:t>/</a:t>
            </a:r>
            <a:endParaRPr lang="en-GB" sz="900" dirty="0" smtClean="0">
              <a:solidFill>
                <a:schemeClr val="tx1">
                  <a:lumMod val="50000"/>
                  <a:lumOff val="50000"/>
                </a:schemeClr>
              </a:solidFill>
              <a:latin typeface="+mn-lt"/>
            </a:endParaRPr>
          </a:p>
          <a:p>
            <a:endParaRPr lang="en-GB" sz="900" dirty="0">
              <a:solidFill>
                <a:schemeClr val="tx1">
                  <a:lumMod val="50000"/>
                  <a:lumOff val="50000"/>
                </a:schemeClr>
              </a:solidFill>
              <a:latin typeface="+mn-lt"/>
            </a:endParaRPr>
          </a:p>
          <a:p>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21569" y="908720"/>
            <a:ext cx="5133975" cy="295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4"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246745" y="1212627"/>
            <a:ext cx="6637623" cy="45505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56861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Domain 2: System overview</a:t>
            </a:r>
            <a:endParaRPr lang="en-GB"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2913737" cy="17728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84452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028000" cy="648072"/>
          </a:xfrm>
        </p:spPr>
        <p:txBody>
          <a:bodyPr>
            <a:normAutofit/>
          </a:bodyPr>
          <a:lstStyle/>
          <a:p>
            <a:r>
              <a:rPr lang="en-GB" sz="2800" b="0" dirty="0" smtClean="0"/>
              <a:t>About this pack</a:t>
            </a:r>
            <a:endParaRPr lang="en-GB" sz="2800" b="0" dirty="0"/>
          </a:p>
        </p:txBody>
      </p:sp>
      <p:sp>
        <p:nvSpPr>
          <p:cNvPr id="3" name="Content Placeholder 2"/>
          <p:cNvSpPr>
            <a:spLocks noGrp="1"/>
          </p:cNvSpPr>
          <p:nvPr>
            <p:ph idx="1"/>
          </p:nvPr>
        </p:nvSpPr>
        <p:spPr>
          <a:xfrm>
            <a:off x="395536" y="1412776"/>
            <a:ext cx="8028000" cy="4739679"/>
          </a:xfrm>
        </p:spPr>
        <p:txBody>
          <a:bodyPr/>
          <a:lstStyle/>
          <a:p>
            <a:r>
              <a:rPr lang="en-GB" i="1" dirty="0" smtClean="0">
                <a:solidFill>
                  <a:srgbClr val="FF0000"/>
                </a:solidFill>
              </a:rPr>
              <a:t>	</a:t>
            </a:r>
            <a:r>
              <a:rPr lang="en-GB" i="1" dirty="0" smtClean="0"/>
              <a:t>Implementing </a:t>
            </a:r>
            <a:r>
              <a:rPr lang="en-GB" i="1" dirty="0"/>
              <a:t>Better </a:t>
            </a:r>
            <a:r>
              <a:rPr lang="en-GB" i="1" dirty="0" smtClean="0"/>
              <a:t>Births </a:t>
            </a:r>
            <a:r>
              <a:rPr lang="en-GB" dirty="0" smtClean="0"/>
              <a:t>requires STPs to </a:t>
            </a:r>
            <a:r>
              <a:rPr lang="en-GB" dirty="0"/>
              <a:t>develop their “understanding of </a:t>
            </a:r>
            <a:r>
              <a:rPr lang="en-GB" dirty="0" smtClean="0"/>
              <a:t>the local </a:t>
            </a:r>
            <a:r>
              <a:rPr lang="en-GB" dirty="0"/>
              <a:t>population and its needs from maternity services”</a:t>
            </a:r>
            <a:endParaRPr lang="en-GB" dirty="0" smtClean="0"/>
          </a:p>
          <a:p>
            <a:r>
              <a:rPr lang="en-GB" dirty="0" smtClean="0"/>
              <a:t>	This pack presents a selection of nationally available data to support </a:t>
            </a:r>
            <a:r>
              <a:rPr lang="en-GB" dirty="0"/>
              <a:t>STPs </a:t>
            </a:r>
            <a:r>
              <a:rPr lang="en-GB" dirty="0" smtClean="0"/>
              <a:t>in undertaking their own Health Needs Assessment.</a:t>
            </a:r>
          </a:p>
          <a:p>
            <a:r>
              <a:rPr lang="en-GB" dirty="0" smtClean="0"/>
              <a:t>	It takes a population perspective, following the journey of families through maternity services.</a:t>
            </a:r>
          </a:p>
          <a:p>
            <a:endParaRPr lang="en-GB"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2</a:t>
            </a:fld>
            <a:endParaRPr lang="en-US" dirty="0">
              <a:solidFill>
                <a:prstClr val="white"/>
              </a:solidFill>
            </a:endParaRPr>
          </a:p>
        </p:txBody>
      </p:sp>
      <p:sp>
        <p:nvSpPr>
          <p:cNvPr id="5" name="Footer Placeholder 4"/>
          <p:cNvSpPr>
            <a:spLocks noGrp="1"/>
          </p:cNvSpPr>
          <p:nvPr>
            <p:ph type="ftr" sz="quarter" idx="11"/>
          </p:nvPr>
        </p:nvSpPr>
        <p:spPr>
          <a:xfrm>
            <a:off x="1044129" y="6336109"/>
            <a:ext cx="8064375" cy="549275"/>
          </a:xfrm>
        </p:spPr>
        <p:txBody>
          <a:bodyPr/>
          <a:lstStyle/>
          <a:p>
            <a:pPr>
              <a:defRPr/>
            </a:pPr>
            <a:r>
              <a:rPr lang="en-GB" dirty="0" smtClean="0">
                <a:solidFill>
                  <a:prstClr val="white"/>
                </a:solidFill>
              </a:rPr>
              <a:t>Local Maternity Service Packs – about this pack</a:t>
            </a:r>
            <a:endParaRPr lang="en-US" dirty="0">
              <a:solidFill>
                <a:prstClr val="white"/>
              </a:solidFill>
            </a:endParaRPr>
          </a:p>
        </p:txBody>
      </p:sp>
    </p:spTree>
    <p:extLst>
      <p:ext uri="{BB962C8B-B14F-4D97-AF65-F5344CB8AC3E}">
        <p14:creationId xmlns:p14="http://schemas.microsoft.com/office/powerpoint/2010/main" xmlns="" val="3377150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00" y="116632"/>
            <a:ext cx="8028000" cy="648072"/>
          </a:xfrm>
        </p:spPr>
        <p:txBody>
          <a:bodyPr>
            <a:normAutofit/>
          </a:bodyPr>
          <a:lstStyle/>
          <a:p>
            <a:r>
              <a:rPr lang="en-GB" sz="2800" b="0" dirty="0" smtClean="0"/>
              <a:t>Births by trust (2015/16)</a:t>
            </a:r>
            <a:endParaRPr lang="en-GB" sz="2800" b="0"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20</a:t>
            </a:fld>
            <a:endParaRPr lang="en-US" dirty="0">
              <a:solidFill>
                <a:prstClr val="white"/>
              </a:solidFill>
            </a:endParaRPr>
          </a:p>
        </p:txBody>
      </p:sp>
      <p:sp>
        <p:nvSpPr>
          <p:cNvPr id="5" name="Footer Placeholder 4"/>
          <p:cNvSpPr>
            <a:spLocks noGrp="1"/>
          </p:cNvSpPr>
          <p:nvPr>
            <p:ph type="ftr" sz="quarter" idx="11"/>
          </p:nvPr>
        </p:nvSpPr>
        <p:spPr>
          <a:xfrm>
            <a:off x="899592" y="6309320"/>
            <a:ext cx="8064375" cy="549275"/>
          </a:xfrm>
        </p:spPr>
        <p:txBody>
          <a:bodyPr/>
          <a:lstStyle/>
          <a:p>
            <a:pPr>
              <a:defRPr/>
            </a:pPr>
            <a:r>
              <a:rPr lang="en-GB" dirty="0" smtClean="0">
                <a:solidFill>
                  <a:prstClr val="white"/>
                </a:solidFill>
              </a:rPr>
              <a:t>Local Maternity Service Packs – system overview </a:t>
            </a:r>
            <a:endParaRPr lang="en-US" dirty="0">
              <a:solidFill>
                <a:prstClr val="white"/>
              </a:solidFill>
            </a:endParaRPr>
          </a:p>
        </p:txBody>
      </p:sp>
      <p:sp>
        <p:nvSpPr>
          <p:cNvPr id="6" name="TextBox 5"/>
          <p:cNvSpPr txBox="1"/>
          <p:nvPr/>
        </p:nvSpPr>
        <p:spPr>
          <a:xfrm>
            <a:off x="107504" y="6000010"/>
            <a:ext cx="8928992" cy="2308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Hospital Episode Statistics (HES) data, prepared by LKIS Yorkshire and Humber</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8004" y="1052736"/>
            <a:ext cx="8956352" cy="26642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78927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121"/>
            <a:ext cx="8856984" cy="634082"/>
          </a:xfrm>
        </p:spPr>
        <p:txBody>
          <a:bodyPr>
            <a:normAutofit/>
          </a:bodyPr>
          <a:lstStyle/>
          <a:p>
            <a:r>
              <a:rPr lang="en-GB" sz="2800" dirty="0" smtClean="0"/>
              <a:t>Patient flows in the region</a:t>
            </a:r>
            <a:endParaRPr lang="en-GB" sz="2800" dirty="0"/>
          </a:p>
        </p:txBody>
      </p:sp>
      <p:sp>
        <p:nvSpPr>
          <p:cNvPr id="4" name="Footer Placeholder 3"/>
          <p:cNvSpPr>
            <a:spLocks noGrp="1"/>
          </p:cNvSpPr>
          <p:nvPr>
            <p:ph type="ftr" sz="quarter" idx="11"/>
          </p:nvPr>
        </p:nvSpPr>
        <p:spPr/>
        <p:txBody>
          <a:bodyPr/>
          <a:lstStyle/>
          <a:p>
            <a:pPr>
              <a:defRPr/>
            </a:pPr>
            <a:r>
              <a:rPr lang="en-US" dirty="0">
                <a:solidFill>
                  <a:prstClr val="white"/>
                </a:solidFill>
              </a:rPr>
              <a:t>Local Maternity Service Packs </a:t>
            </a:r>
            <a:r>
              <a:rPr lang="en-US" dirty="0" smtClean="0">
                <a:solidFill>
                  <a:prstClr val="white"/>
                </a:solidFill>
              </a:rPr>
              <a:t>– System overview</a:t>
            </a:r>
            <a:endParaRPr lang="en-US" dirty="0">
              <a:solidFill>
                <a:prstClr val="white"/>
              </a:solidFill>
            </a:endParaRPr>
          </a:p>
        </p:txBody>
      </p:sp>
      <p:sp>
        <p:nvSpPr>
          <p:cNvPr id="5" name="TextBox 4"/>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Hospital Episode Statistics</a:t>
            </a:r>
          </a:p>
          <a:p>
            <a:r>
              <a:rPr lang="en-GB" sz="900" dirty="0" smtClean="0">
                <a:solidFill>
                  <a:schemeClr val="tx1">
                    <a:lumMod val="50000"/>
                    <a:lumOff val="50000"/>
                  </a:schemeClr>
                </a:solidFill>
                <a:latin typeface="+mn-lt"/>
              </a:rPr>
              <a:t>Produced by: Local Knowledge and Intelligence Service (Yorkshire and Humber)</a:t>
            </a:r>
            <a:endParaRPr lang="en-GB" sz="900" dirty="0">
              <a:solidFill>
                <a:schemeClr val="tx1">
                  <a:lumMod val="50000"/>
                  <a:lumOff val="50000"/>
                </a:schemeClr>
              </a:solidFill>
              <a:latin typeface="+mn-lt"/>
            </a:endParaRPr>
          </a:p>
        </p:txBody>
      </p:sp>
      <p:pic>
        <p:nvPicPr>
          <p:cNvPr id="1026" name="Picture 2" descr="C:\Users\verity.bellamy\AppData\Local\Microsoft\Windows\Temporary Internet Files\Content.Outlook\6D4Q3HFX\MatMaps_Legend.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677197" y="188640"/>
            <a:ext cx="3275856" cy="20632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Slide Number Placeholder 3"/>
          <p:cNvSpPr>
            <a:spLocks noGrp="1"/>
          </p:cNvSpPr>
          <p:nvPr>
            <p:ph type="sldNum" sz="quarter" idx="10"/>
          </p:nvPr>
        </p:nvSpPr>
        <p:spPr>
          <a:xfrm>
            <a:off x="0" y="6308725"/>
            <a:ext cx="9144000" cy="549275"/>
          </a:xfrm>
        </p:spPr>
        <p:txBody>
          <a:bodyPr/>
          <a:lstStyle/>
          <a:p>
            <a:pPr marL="531813">
              <a:defRPr/>
            </a:pPr>
            <a:r>
              <a:rPr lang="en-US" dirty="0" smtClean="0">
                <a:solidFill>
                  <a:prstClr val="white"/>
                </a:solidFill>
              </a:rPr>
              <a:t>  </a:t>
            </a:r>
            <a:fld id="{2565FA6D-D4C8-4C4C-AC4B-3269734D34D8}" type="slidenum">
              <a:rPr lang="en-US" smtClean="0">
                <a:solidFill>
                  <a:prstClr val="white"/>
                </a:solidFill>
              </a:rPr>
              <a:pPr marL="531813">
                <a:defRPr/>
              </a:pPr>
              <a:t>21</a:t>
            </a:fld>
            <a:endParaRPr lang="en-US" dirty="0">
              <a:solidFill>
                <a:prstClr val="white"/>
              </a:solidFill>
            </a:endParaRPr>
          </a:p>
        </p:txBody>
      </p:sp>
      <p:sp>
        <p:nvSpPr>
          <p:cNvPr id="8" name="Footer Placeholder 4"/>
          <p:cNvSpPr txBox="1">
            <a:spLocks/>
          </p:cNvSpPr>
          <p:nvPr/>
        </p:nvSpPr>
        <p:spPr>
          <a:xfrm>
            <a:off x="1043608"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US" dirty="0" smtClean="0">
                <a:solidFill>
                  <a:prstClr val="white"/>
                </a:solidFill>
              </a:rPr>
              <a:t>Local Maternity Service Packs - Population</a:t>
            </a:r>
            <a:endParaRPr lang="en-US" dirty="0">
              <a:solidFill>
                <a:prstClr val="white"/>
              </a:solidFill>
            </a:endParaRPr>
          </a:p>
        </p:txBody>
      </p:sp>
      <p:pic>
        <p:nvPicPr>
          <p:cNvPr id="3"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767152" y="5085184"/>
            <a:ext cx="3395560" cy="1239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p:cNvPicPr>
          <p:nvPr/>
        </p:nvPicPr>
        <p:blipFill>
          <a:blip r:embed="rId5" cstate="email">
            <a:extLst>
              <a:ext uri="{28A0092B-C50C-407E-A947-70E740481C1C}">
                <a14:useLocalDpi xmlns:a14="http://schemas.microsoft.com/office/drawing/2010/main" xmlns="" val="0"/>
              </a:ext>
            </a:extLst>
          </a:blip>
          <a:stretch>
            <a:fillRect/>
          </a:stretch>
        </p:blipFill>
        <p:spPr>
          <a:xfrm>
            <a:off x="63499" y="634999"/>
            <a:ext cx="3004047" cy="3004047"/>
          </a:xfrm>
          <a:prstGeom prst="rect">
            <a:avLst/>
          </a:prstGeom>
        </p:spPr>
      </p:pic>
      <p:pic>
        <p:nvPicPr>
          <p:cNvPr id="9" name="Picture 8"/>
          <p:cNvPicPr>
            <a:picLocks/>
          </p:cNvPicPr>
          <p:nvPr/>
        </p:nvPicPr>
        <p:blipFill>
          <a:blip r:embed="rId6" cstate="email">
            <a:extLst>
              <a:ext uri="{28A0092B-C50C-407E-A947-70E740481C1C}">
                <a14:useLocalDpi xmlns:a14="http://schemas.microsoft.com/office/drawing/2010/main" xmlns="" val="0"/>
              </a:ext>
            </a:extLst>
          </a:blip>
          <a:stretch>
            <a:fillRect/>
          </a:stretch>
        </p:blipFill>
        <p:spPr>
          <a:xfrm>
            <a:off x="3127560" y="634999"/>
            <a:ext cx="3004047" cy="3004047"/>
          </a:xfrm>
          <a:prstGeom prst="rect">
            <a:avLst/>
          </a:prstGeom>
        </p:spPr>
      </p:pic>
      <p:pic>
        <p:nvPicPr>
          <p:cNvPr id="10" name="Picture 9"/>
          <p:cNvPicPr>
            <a:picLocks/>
          </p:cNvPicPr>
          <p:nvPr/>
        </p:nvPicPr>
        <p:blipFill>
          <a:blip r:embed="rId7" cstate="email">
            <a:extLst>
              <a:ext uri="{28A0092B-C50C-407E-A947-70E740481C1C}">
                <a14:useLocalDpi xmlns:a14="http://schemas.microsoft.com/office/drawing/2010/main" xmlns="" val="0"/>
              </a:ext>
            </a:extLst>
          </a:blip>
          <a:stretch>
            <a:fillRect/>
          </a:stretch>
        </p:blipFill>
        <p:spPr>
          <a:xfrm>
            <a:off x="6103935" y="634999"/>
            <a:ext cx="3004047" cy="3004047"/>
          </a:xfrm>
          <a:prstGeom prst="rect">
            <a:avLst/>
          </a:prstGeom>
        </p:spPr>
      </p:pic>
    </p:spTree>
    <p:extLst>
      <p:ext uri="{BB962C8B-B14F-4D97-AF65-F5344CB8AC3E}">
        <p14:creationId xmlns:p14="http://schemas.microsoft.com/office/powerpoint/2010/main" xmlns="" val="578736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Domain 3: Pre-conception and conception</a:t>
            </a:r>
            <a:endParaRPr lang="en-GB"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2913737" cy="17728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64147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116632"/>
            <a:ext cx="8773541" cy="504056"/>
          </a:xfrm>
        </p:spPr>
        <p:txBody>
          <a:bodyPr>
            <a:normAutofit/>
          </a:bodyPr>
          <a:lstStyle/>
          <a:p>
            <a:r>
              <a:rPr lang="en-GB" sz="2800" b="0" dirty="0" smtClean="0"/>
              <a:t>IVF treatment – by region</a:t>
            </a:r>
            <a:endParaRPr lang="en-GB" sz="2800" b="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460286321"/>
              </p:ext>
            </p:extLst>
          </p:nvPr>
        </p:nvGraphicFramePr>
        <p:xfrm>
          <a:off x="323527" y="1052732"/>
          <a:ext cx="8496948" cy="4608519"/>
        </p:xfrm>
        <a:graphic>
          <a:graphicData uri="http://schemas.openxmlformats.org/drawingml/2006/table">
            <a:tbl>
              <a:tblPr>
                <a:tableStyleId>{3C2FFA5D-87B4-456A-9821-1D502468CF0F}</a:tableStyleId>
              </a:tblPr>
              <a:tblGrid>
                <a:gridCol w="2824022"/>
                <a:gridCol w="1542638"/>
                <a:gridCol w="796200"/>
                <a:gridCol w="796200"/>
                <a:gridCol w="945488"/>
                <a:gridCol w="796200"/>
                <a:gridCol w="796200"/>
              </a:tblGrid>
              <a:tr h="515114">
                <a:tc gridSpan="7">
                  <a:txBody>
                    <a:bodyPr/>
                    <a:lstStyle/>
                    <a:p>
                      <a:pPr algn="l" fontAlgn="ctr"/>
                      <a:r>
                        <a:rPr lang="en-GB" sz="1100" b="1" u="none" strike="noStrike" dirty="0" smtClean="0">
                          <a:effectLst/>
                        </a:rPr>
                        <a:t> Number </a:t>
                      </a:r>
                      <a:r>
                        <a:rPr lang="en-GB" sz="1100" b="1" u="none" strike="noStrike" dirty="0">
                          <a:effectLst/>
                        </a:rPr>
                        <a:t>of clinics performing </a:t>
                      </a:r>
                      <a:r>
                        <a:rPr lang="en-GB" sz="1100" b="1" u="none" strike="noStrike" dirty="0" smtClean="0">
                          <a:effectLst/>
                        </a:rPr>
                        <a:t>IVF (in vitro fertilisation)</a:t>
                      </a:r>
                      <a:r>
                        <a:rPr lang="en-GB" sz="1100" b="1" u="none" strike="noStrike" baseline="0" dirty="0" smtClean="0">
                          <a:effectLst/>
                        </a:rPr>
                        <a:t> </a:t>
                      </a:r>
                      <a:r>
                        <a:rPr lang="en-GB" sz="1100" b="1" u="none" strike="noStrike" dirty="0" smtClean="0">
                          <a:effectLst/>
                        </a:rPr>
                        <a:t> </a:t>
                      </a:r>
                      <a:r>
                        <a:rPr lang="en-GB" sz="1100" b="1" u="none" strike="noStrike" dirty="0">
                          <a:effectLst/>
                        </a:rPr>
                        <a:t>and </a:t>
                      </a:r>
                      <a:r>
                        <a:rPr lang="en-GB" sz="1100" b="1" u="none" strike="noStrike" dirty="0" smtClean="0">
                          <a:effectLst/>
                        </a:rPr>
                        <a:t>DI (donor insemination)</a:t>
                      </a:r>
                      <a:r>
                        <a:rPr lang="en-GB" sz="1100" b="1" u="none" strike="noStrike" baseline="0" dirty="0" smtClean="0">
                          <a:effectLst/>
                        </a:rPr>
                        <a:t> </a:t>
                      </a:r>
                      <a:r>
                        <a:rPr lang="en-GB" sz="1100" b="1" u="none" strike="noStrike" dirty="0" smtClean="0">
                          <a:effectLst/>
                        </a:rPr>
                        <a:t> </a:t>
                      </a:r>
                      <a:r>
                        <a:rPr lang="en-GB" sz="1100" b="1" u="none" strike="noStrike" dirty="0">
                          <a:effectLst/>
                        </a:rPr>
                        <a:t>by region and the number of women receiving fertility treatment (2014)</a:t>
                      </a:r>
                      <a:endParaRPr lang="en-GB" sz="1100" b="1" i="0" u="none" strike="noStrike" dirty="0">
                        <a:solidFill>
                          <a:srgbClr val="000000"/>
                        </a:solidFill>
                        <a:effectLst/>
                        <a:latin typeface="Arial"/>
                      </a:endParaRPr>
                    </a:p>
                  </a:txBody>
                  <a:tcPr marL="9525" marR="9525" marT="9525"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77953">
                <a:tc>
                  <a:txBody>
                    <a:bodyPr/>
                    <a:lstStyle/>
                    <a:p>
                      <a:pPr algn="l" fontAlgn="ctr"/>
                      <a:r>
                        <a:rPr lang="en-GB" sz="1100" u="none" strike="noStrike">
                          <a:effectLst/>
                        </a:rPr>
                        <a:t> </a:t>
                      </a:r>
                      <a:endParaRPr lang="en-GB" sz="1100" b="0" i="0" u="none" strike="noStrike">
                        <a:solidFill>
                          <a:srgbClr val="000000"/>
                        </a:solidFill>
                        <a:effectLst/>
                        <a:latin typeface="Arial"/>
                      </a:endParaRPr>
                    </a:p>
                  </a:txBody>
                  <a:tcPr marL="9525" marR="9525" marT="9525" marB="0" anchor="ctr"/>
                </a:tc>
                <a:tc>
                  <a:txBody>
                    <a:bodyPr/>
                    <a:lstStyle/>
                    <a:p>
                      <a:pPr algn="l" fontAlgn="ctr"/>
                      <a:r>
                        <a:rPr lang="en-GB" sz="1100" u="none" strike="noStrike">
                          <a:effectLst/>
                        </a:rPr>
                        <a:t> </a:t>
                      </a:r>
                      <a:endParaRPr lang="en-GB" sz="1100" b="0" i="0" u="none" strike="noStrike">
                        <a:solidFill>
                          <a:srgbClr val="000000"/>
                        </a:solidFill>
                        <a:effectLst/>
                        <a:latin typeface="Arial"/>
                      </a:endParaRPr>
                    </a:p>
                  </a:txBody>
                  <a:tcPr marL="9525" marR="9525" marT="9525" marB="0" anchor="ctr"/>
                </a:tc>
                <a:tc>
                  <a:txBody>
                    <a:bodyPr/>
                    <a:lstStyle/>
                    <a:p>
                      <a:pPr algn="l" fontAlgn="ctr"/>
                      <a:r>
                        <a:rPr lang="en-GB" sz="1100" u="none" strike="noStrike">
                          <a:effectLst/>
                        </a:rPr>
                        <a:t> </a:t>
                      </a:r>
                      <a:endParaRPr lang="en-GB" sz="1100" b="0" i="0" u="none" strike="noStrike">
                        <a:solidFill>
                          <a:srgbClr val="000000"/>
                        </a:solidFill>
                        <a:effectLst/>
                        <a:latin typeface="Arial"/>
                      </a:endParaRPr>
                    </a:p>
                  </a:txBody>
                  <a:tcPr marL="9525" marR="9525" marT="9525" marB="0" anchor="ctr"/>
                </a:tc>
                <a:tc>
                  <a:txBody>
                    <a:bodyPr/>
                    <a:lstStyle/>
                    <a:p>
                      <a:pPr algn="l" fontAlgn="ctr"/>
                      <a:r>
                        <a:rPr lang="en-GB" sz="1100" u="none" strike="noStrike">
                          <a:effectLst/>
                        </a:rPr>
                        <a:t> </a:t>
                      </a:r>
                      <a:endParaRPr lang="en-GB" sz="1100" b="0" i="0" u="none" strike="noStrike">
                        <a:solidFill>
                          <a:srgbClr val="000000"/>
                        </a:solidFill>
                        <a:effectLst/>
                        <a:latin typeface="Arial"/>
                      </a:endParaRPr>
                    </a:p>
                  </a:txBody>
                  <a:tcPr marL="9525" marR="9525" marT="9525" marB="0" anchor="ctr"/>
                </a:tc>
                <a:tc>
                  <a:txBody>
                    <a:bodyPr/>
                    <a:lstStyle/>
                    <a:p>
                      <a:pPr algn="l" fontAlgn="ctr"/>
                      <a:r>
                        <a:rPr lang="en-GB" sz="1100" u="none" strike="noStrike">
                          <a:effectLst/>
                        </a:rPr>
                        <a:t> </a:t>
                      </a:r>
                      <a:endParaRPr lang="en-GB" sz="1100" b="0" i="0" u="none" strike="noStrike">
                        <a:solidFill>
                          <a:srgbClr val="000000"/>
                        </a:solidFill>
                        <a:effectLst/>
                        <a:latin typeface="Arial"/>
                      </a:endParaRPr>
                    </a:p>
                  </a:txBody>
                  <a:tcPr marL="9525" marR="9525" marT="9525" marB="0" anchor="ctr"/>
                </a:tc>
                <a:tc>
                  <a:txBody>
                    <a:bodyPr/>
                    <a:lstStyle/>
                    <a:p>
                      <a:pPr algn="l" fontAlgn="ctr"/>
                      <a:r>
                        <a:rPr lang="en-GB" sz="1100" u="none" strike="noStrike">
                          <a:effectLst/>
                        </a:rPr>
                        <a:t> </a:t>
                      </a:r>
                      <a:endParaRPr lang="en-GB" sz="1100" b="0" i="0" u="none" strike="noStrike">
                        <a:solidFill>
                          <a:srgbClr val="000000"/>
                        </a:solidFill>
                        <a:effectLst/>
                        <a:latin typeface="Arial"/>
                      </a:endParaRPr>
                    </a:p>
                  </a:txBody>
                  <a:tcPr marL="9525" marR="9525" marT="9525" marB="0" anchor="ctr"/>
                </a:tc>
                <a:tc>
                  <a:txBody>
                    <a:bodyPr/>
                    <a:lstStyle/>
                    <a:p>
                      <a:pPr algn="l" fontAlgn="ctr"/>
                      <a:r>
                        <a:rPr lang="en-GB" sz="1100" u="none" strike="noStrike" dirty="0">
                          <a:effectLst/>
                        </a:rPr>
                        <a:t> </a:t>
                      </a:r>
                      <a:endParaRPr lang="en-GB" sz="1100" b="0" i="0" u="none" strike="noStrike" dirty="0">
                        <a:solidFill>
                          <a:srgbClr val="000000"/>
                        </a:solidFill>
                        <a:effectLst/>
                        <a:latin typeface="Arial"/>
                      </a:endParaRPr>
                    </a:p>
                  </a:txBody>
                  <a:tcPr marL="9525" marR="9525" marT="9525" marB="0" anchor="ctr"/>
                </a:tc>
              </a:tr>
              <a:tr h="277953">
                <a:tc>
                  <a:txBody>
                    <a:bodyPr/>
                    <a:lstStyle/>
                    <a:p>
                      <a:pPr algn="l" fontAlgn="ctr"/>
                      <a:r>
                        <a:rPr lang="en-GB" sz="1100" b="1" u="none" strike="noStrike" dirty="0" smtClean="0">
                          <a:effectLst/>
                        </a:rPr>
                        <a:t> Region</a:t>
                      </a:r>
                      <a:endParaRPr lang="en-GB" sz="1100" b="1" i="0" u="none" strike="noStrike" dirty="0">
                        <a:solidFill>
                          <a:srgbClr val="000000"/>
                        </a:solidFill>
                        <a:effectLst/>
                        <a:latin typeface="Arial"/>
                      </a:endParaRPr>
                    </a:p>
                  </a:txBody>
                  <a:tcPr marL="9525" marR="9525" marT="9525" marB="0" anchor="ctr"/>
                </a:tc>
                <a:tc gridSpan="2">
                  <a:txBody>
                    <a:bodyPr/>
                    <a:lstStyle/>
                    <a:p>
                      <a:pPr algn="ctr" fontAlgn="ctr"/>
                      <a:r>
                        <a:rPr lang="en-GB" sz="1100" b="1" u="none" strike="noStrike" dirty="0">
                          <a:effectLst/>
                        </a:rPr>
                        <a:t>Clinics performing IVF</a:t>
                      </a:r>
                      <a:endParaRPr lang="en-GB" sz="1100" b="1" i="0" u="none" strike="noStrike" dirty="0">
                        <a:solidFill>
                          <a:srgbClr val="000000"/>
                        </a:solidFill>
                        <a:effectLst/>
                        <a:latin typeface="Arial"/>
                      </a:endParaRPr>
                    </a:p>
                  </a:txBody>
                  <a:tcPr marL="9525" marR="9525" marT="9525" marB="0" anchor="ctr"/>
                </a:tc>
                <a:tc hMerge="1">
                  <a:txBody>
                    <a:bodyPr/>
                    <a:lstStyle/>
                    <a:p>
                      <a:endParaRPr lang="en-GB"/>
                    </a:p>
                  </a:txBody>
                  <a:tcPr/>
                </a:tc>
                <a:tc>
                  <a:txBody>
                    <a:bodyPr/>
                    <a:lstStyle/>
                    <a:p>
                      <a:pPr algn="ctr" fontAlgn="ctr"/>
                      <a:r>
                        <a:rPr lang="en-GB" sz="1100" b="1" u="none" strike="noStrike" dirty="0">
                          <a:effectLst/>
                        </a:rPr>
                        <a:t> </a:t>
                      </a:r>
                      <a:endParaRPr lang="en-GB" sz="1100" b="1" i="0" u="none" strike="noStrike" dirty="0">
                        <a:solidFill>
                          <a:srgbClr val="000000"/>
                        </a:solidFill>
                        <a:effectLst/>
                        <a:latin typeface="Arial"/>
                      </a:endParaRPr>
                    </a:p>
                  </a:txBody>
                  <a:tcPr marL="9525" marR="9525" marT="9525" marB="0" anchor="ctr"/>
                </a:tc>
                <a:tc gridSpan="3">
                  <a:txBody>
                    <a:bodyPr/>
                    <a:lstStyle/>
                    <a:p>
                      <a:pPr algn="ctr" fontAlgn="ctr"/>
                      <a:r>
                        <a:rPr lang="en-GB" sz="1100" b="1" u="none" strike="noStrike" dirty="0">
                          <a:effectLst/>
                        </a:rPr>
                        <a:t>Clinics performing DI</a:t>
                      </a:r>
                      <a:endParaRPr lang="en-GB" sz="1100" b="1" i="0" u="none" strike="noStrike" dirty="0">
                        <a:solidFill>
                          <a:srgbClr val="000000"/>
                        </a:solidFill>
                        <a:effectLst/>
                        <a:latin typeface="Arial"/>
                      </a:endParaRPr>
                    </a:p>
                  </a:txBody>
                  <a:tcPr marL="9525" marR="9525" marT="9525" marB="0" anchor="ctr"/>
                </a:tc>
                <a:tc hMerge="1">
                  <a:txBody>
                    <a:bodyPr/>
                    <a:lstStyle/>
                    <a:p>
                      <a:endParaRPr lang="en-GB"/>
                    </a:p>
                  </a:txBody>
                  <a:tcPr/>
                </a:tc>
                <a:tc hMerge="1">
                  <a:txBody>
                    <a:bodyPr/>
                    <a:lstStyle/>
                    <a:p>
                      <a:endParaRPr lang="en-GB"/>
                    </a:p>
                  </a:txBody>
                  <a:tcPr/>
                </a:tc>
              </a:tr>
              <a:tr h="277953">
                <a:tc>
                  <a:txBody>
                    <a:bodyPr/>
                    <a:lstStyle/>
                    <a:p>
                      <a:pPr algn="l" fontAlgn="ctr"/>
                      <a:r>
                        <a:rPr lang="en-GB" sz="1100" b="1" u="none" strike="noStrike" dirty="0">
                          <a:effectLst/>
                        </a:rPr>
                        <a:t> </a:t>
                      </a:r>
                      <a:endParaRPr lang="en-GB" sz="1100" b="1" i="0" u="none" strike="noStrike" dirty="0">
                        <a:solidFill>
                          <a:srgbClr val="000000"/>
                        </a:solidFill>
                        <a:effectLst/>
                        <a:latin typeface="Arial"/>
                      </a:endParaRPr>
                    </a:p>
                  </a:txBody>
                  <a:tcPr marL="9525" marR="9525" marT="9525" marB="0" anchor="ctr"/>
                </a:tc>
                <a:tc>
                  <a:txBody>
                    <a:bodyPr/>
                    <a:lstStyle/>
                    <a:p>
                      <a:pPr algn="ctr" fontAlgn="ctr"/>
                      <a:r>
                        <a:rPr lang="en-GB" sz="1100" b="1" u="none" strike="noStrike" dirty="0">
                          <a:effectLst/>
                        </a:rPr>
                        <a:t>Clinics</a:t>
                      </a:r>
                      <a:endParaRPr lang="en-GB" sz="1100" b="1" i="0" u="none" strike="noStrike" dirty="0">
                        <a:solidFill>
                          <a:srgbClr val="000000"/>
                        </a:solidFill>
                        <a:effectLst/>
                        <a:latin typeface="Arial"/>
                      </a:endParaRPr>
                    </a:p>
                  </a:txBody>
                  <a:tcPr marL="9525" marR="9525" marT="9525" marB="0" anchor="ctr"/>
                </a:tc>
                <a:tc>
                  <a:txBody>
                    <a:bodyPr/>
                    <a:lstStyle/>
                    <a:p>
                      <a:pPr algn="ctr" fontAlgn="ctr"/>
                      <a:r>
                        <a:rPr lang="en-GB" sz="1100" b="1" u="none" strike="noStrike" dirty="0">
                          <a:effectLst/>
                        </a:rPr>
                        <a:t>Cycles</a:t>
                      </a:r>
                      <a:endParaRPr lang="en-GB" sz="1100" b="1" i="0" u="none" strike="noStrike" dirty="0">
                        <a:solidFill>
                          <a:srgbClr val="000000"/>
                        </a:solidFill>
                        <a:effectLst/>
                        <a:latin typeface="Arial"/>
                      </a:endParaRPr>
                    </a:p>
                  </a:txBody>
                  <a:tcPr marL="9525" marR="9525" marT="9525" marB="0" anchor="ctr"/>
                </a:tc>
                <a:tc>
                  <a:txBody>
                    <a:bodyPr/>
                    <a:lstStyle/>
                    <a:p>
                      <a:pPr algn="ctr" fontAlgn="ctr"/>
                      <a:r>
                        <a:rPr lang="en-GB" sz="1100" b="1" u="none" strike="noStrike" dirty="0">
                          <a:effectLst/>
                        </a:rPr>
                        <a:t>Patients</a:t>
                      </a:r>
                      <a:endParaRPr lang="en-GB" sz="1100" b="1" i="0" u="none" strike="noStrike" dirty="0">
                        <a:solidFill>
                          <a:srgbClr val="000000"/>
                        </a:solidFill>
                        <a:effectLst/>
                        <a:latin typeface="Arial"/>
                      </a:endParaRPr>
                    </a:p>
                  </a:txBody>
                  <a:tcPr marL="9525" marR="9525" marT="9525" marB="0" anchor="ctr"/>
                </a:tc>
                <a:tc>
                  <a:txBody>
                    <a:bodyPr/>
                    <a:lstStyle/>
                    <a:p>
                      <a:pPr algn="ctr" fontAlgn="ctr"/>
                      <a:r>
                        <a:rPr lang="en-GB" sz="1100" b="1" u="none" strike="noStrike" dirty="0">
                          <a:effectLst/>
                        </a:rPr>
                        <a:t>Clinics</a:t>
                      </a:r>
                      <a:endParaRPr lang="en-GB" sz="1100" b="1" i="0" u="none" strike="noStrike" dirty="0">
                        <a:solidFill>
                          <a:srgbClr val="000000"/>
                        </a:solidFill>
                        <a:effectLst/>
                        <a:latin typeface="Arial"/>
                      </a:endParaRPr>
                    </a:p>
                  </a:txBody>
                  <a:tcPr marL="9525" marR="9525" marT="9525" marB="0" anchor="ctr"/>
                </a:tc>
                <a:tc>
                  <a:txBody>
                    <a:bodyPr/>
                    <a:lstStyle/>
                    <a:p>
                      <a:pPr algn="ctr" fontAlgn="ctr"/>
                      <a:r>
                        <a:rPr lang="en-GB" sz="1100" b="1" u="none" strike="noStrike" dirty="0">
                          <a:effectLst/>
                        </a:rPr>
                        <a:t>Cycles</a:t>
                      </a:r>
                      <a:endParaRPr lang="en-GB" sz="1100" b="1" i="0" u="none" strike="noStrike" dirty="0">
                        <a:solidFill>
                          <a:srgbClr val="000000"/>
                        </a:solidFill>
                        <a:effectLst/>
                        <a:latin typeface="Arial"/>
                      </a:endParaRPr>
                    </a:p>
                  </a:txBody>
                  <a:tcPr marL="9525" marR="9525" marT="9525" marB="0" anchor="ctr"/>
                </a:tc>
                <a:tc>
                  <a:txBody>
                    <a:bodyPr/>
                    <a:lstStyle/>
                    <a:p>
                      <a:pPr algn="ctr" fontAlgn="ctr"/>
                      <a:r>
                        <a:rPr lang="en-GB" sz="1100" b="1" u="none" strike="noStrike" dirty="0">
                          <a:effectLst/>
                        </a:rPr>
                        <a:t>Patients</a:t>
                      </a:r>
                      <a:endParaRPr lang="en-GB" sz="1100" b="1" i="0" u="none" strike="noStrike" dirty="0">
                        <a:solidFill>
                          <a:srgbClr val="000000"/>
                        </a:solidFill>
                        <a:effectLst/>
                        <a:latin typeface="Arial"/>
                      </a:endParaRPr>
                    </a:p>
                  </a:txBody>
                  <a:tcPr marL="9525" marR="9525" marT="9525" marB="0" anchor="ctr"/>
                </a:tc>
              </a:tr>
              <a:tr h="270364">
                <a:tc>
                  <a:txBody>
                    <a:bodyPr/>
                    <a:lstStyle/>
                    <a:p>
                      <a:pPr algn="l" fontAlgn="ctr"/>
                      <a:r>
                        <a:rPr lang="en-GB" sz="1100" b="1" u="none" strike="noStrike" dirty="0" smtClean="0">
                          <a:effectLst/>
                        </a:rPr>
                        <a:t> North </a:t>
                      </a:r>
                      <a:r>
                        <a:rPr lang="en-GB" sz="1100" b="1" u="none" strike="noStrike" dirty="0">
                          <a:effectLst/>
                        </a:rPr>
                        <a:t>East</a:t>
                      </a:r>
                      <a:endParaRPr lang="en-GB" sz="1100" b="1" i="0" u="none" strike="noStrike" dirty="0">
                        <a:solidFill>
                          <a:srgbClr val="000000"/>
                        </a:solidFill>
                        <a:effectLst/>
                        <a:latin typeface="Arial"/>
                      </a:endParaRPr>
                    </a:p>
                  </a:txBody>
                  <a:tcPr marL="9525" marR="9525" marT="9525" marB="0" anchor="ctr"/>
                </a:tc>
                <a:tc>
                  <a:txBody>
                    <a:bodyPr/>
                    <a:lstStyle/>
                    <a:p>
                      <a:pPr algn="ctr" fontAlgn="b"/>
                      <a:r>
                        <a:rPr lang="en-GB" sz="1100" u="none" strike="noStrike" dirty="0">
                          <a:effectLst/>
                        </a:rPr>
                        <a:t>5</a:t>
                      </a:r>
                      <a:endParaRPr lang="en-GB" sz="1100" b="0" i="0" u="none" strike="noStrike" dirty="0">
                        <a:solidFill>
                          <a:srgbClr val="000000"/>
                        </a:solidFill>
                        <a:effectLst/>
                        <a:latin typeface="Arial"/>
                      </a:endParaRPr>
                    </a:p>
                  </a:txBody>
                  <a:tcPr marL="9525" marR="9525" marT="9525" marB="0" anchor="b"/>
                </a:tc>
                <a:tc>
                  <a:txBody>
                    <a:bodyPr/>
                    <a:lstStyle/>
                    <a:p>
                      <a:pPr algn="ctr" fontAlgn="b"/>
                      <a:r>
                        <a:rPr lang="en-GB" sz="1100" u="none" strike="noStrike">
                          <a:effectLst/>
                        </a:rPr>
                        <a:t>2363</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a:effectLst/>
                        </a:rPr>
                        <a:t>1760</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a:effectLst/>
                        </a:rPr>
                        <a:t>5</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a:effectLst/>
                        </a:rPr>
                        <a:t>185</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dirty="0">
                          <a:effectLst/>
                        </a:rPr>
                        <a:t>100</a:t>
                      </a:r>
                      <a:endParaRPr lang="en-GB" sz="1100" b="0" i="0" u="none" strike="noStrike" dirty="0">
                        <a:solidFill>
                          <a:srgbClr val="000000"/>
                        </a:solidFill>
                        <a:effectLst/>
                        <a:latin typeface="Arial"/>
                      </a:endParaRPr>
                    </a:p>
                  </a:txBody>
                  <a:tcPr marL="9525" marR="9525" marT="9525" marB="0" anchor="b"/>
                </a:tc>
              </a:tr>
              <a:tr h="270364">
                <a:tc>
                  <a:txBody>
                    <a:bodyPr/>
                    <a:lstStyle/>
                    <a:p>
                      <a:pPr algn="l" fontAlgn="ctr"/>
                      <a:r>
                        <a:rPr lang="en-GB" sz="1100" b="1" u="none" strike="noStrike" dirty="0" smtClean="0">
                          <a:effectLst/>
                        </a:rPr>
                        <a:t> North </a:t>
                      </a:r>
                      <a:r>
                        <a:rPr lang="en-GB" sz="1100" b="1" u="none" strike="noStrike" dirty="0">
                          <a:effectLst/>
                        </a:rPr>
                        <a:t>West</a:t>
                      </a:r>
                      <a:endParaRPr lang="en-GB" sz="1100" b="1" i="0" u="none" strike="noStrike" dirty="0">
                        <a:solidFill>
                          <a:srgbClr val="000000"/>
                        </a:solidFill>
                        <a:effectLst/>
                        <a:latin typeface="Arial"/>
                      </a:endParaRPr>
                    </a:p>
                  </a:txBody>
                  <a:tcPr marL="9525" marR="9525" marT="9525" marB="0" anchor="ctr"/>
                </a:tc>
                <a:tc>
                  <a:txBody>
                    <a:bodyPr/>
                    <a:lstStyle/>
                    <a:p>
                      <a:pPr algn="ctr" fontAlgn="b"/>
                      <a:r>
                        <a:rPr lang="en-GB" sz="1100" u="none" strike="noStrike" dirty="0">
                          <a:effectLst/>
                        </a:rPr>
                        <a:t>5</a:t>
                      </a:r>
                      <a:endParaRPr lang="en-GB" sz="1100" b="0" i="0" u="none" strike="noStrike" dirty="0">
                        <a:solidFill>
                          <a:srgbClr val="000000"/>
                        </a:solidFill>
                        <a:effectLst/>
                        <a:latin typeface="Arial"/>
                      </a:endParaRPr>
                    </a:p>
                  </a:txBody>
                  <a:tcPr marL="9525" marR="9525" marT="9525" marB="0" anchor="b"/>
                </a:tc>
                <a:tc>
                  <a:txBody>
                    <a:bodyPr/>
                    <a:lstStyle/>
                    <a:p>
                      <a:pPr algn="ctr" fontAlgn="b"/>
                      <a:r>
                        <a:rPr lang="en-GB" sz="1100" u="none" strike="noStrike" dirty="0">
                          <a:effectLst/>
                        </a:rPr>
                        <a:t>7227</a:t>
                      </a:r>
                      <a:endParaRPr lang="en-GB" sz="1100" b="0" i="0" u="none" strike="noStrike" dirty="0">
                        <a:solidFill>
                          <a:srgbClr val="000000"/>
                        </a:solidFill>
                        <a:effectLst/>
                        <a:latin typeface="Arial"/>
                      </a:endParaRPr>
                    </a:p>
                  </a:txBody>
                  <a:tcPr marL="9525" marR="9525" marT="9525" marB="0" anchor="b"/>
                </a:tc>
                <a:tc>
                  <a:txBody>
                    <a:bodyPr/>
                    <a:lstStyle/>
                    <a:p>
                      <a:pPr algn="ctr" fontAlgn="b"/>
                      <a:r>
                        <a:rPr lang="en-GB" sz="1100" u="none" strike="noStrike">
                          <a:effectLst/>
                        </a:rPr>
                        <a:t>5633</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a:effectLst/>
                        </a:rPr>
                        <a:t>5</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a:effectLst/>
                        </a:rPr>
                        <a:t>593</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dirty="0">
                          <a:effectLst/>
                        </a:rPr>
                        <a:t>292</a:t>
                      </a:r>
                      <a:endParaRPr lang="en-GB" sz="1100" b="0" i="0" u="none" strike="noStrike" dirty="0">
                        <a:solidFill>
                          <a:srgbClr val="000000"/>
                        </a:solidFill>
                        <a:effectLst/>
                        <a:latin typeface="Arial"/>
                      </a:endParaRPr>
                    </a:p>
                  </a:txBody>
                  <a:tcPr marL="9525" marR="9525" marT="9525" marB="0" anchor="b"/>
                </a:tc>
              </a:tr>
              <a:tr h="270364">
                <a:tc>
                  <a:txBody>
                    <a:bodyPr/>
                    <a:lstStyle/>
                    <a:p>
                      <a:pPr algn="l" fontAlgn="ctr"/>
                      <a:r>
                        <a:rPr lang="en-GB" sz="1100" b="1" u="none" strike="noStrike" dirty="0" smtClean="0">
                          <a:effectLst/>
                        </a:rPr>
                        <a:t> Yorkshire </a:t>
                      </a:r>
                      <a:r>
                        <a:rPr lang="en-GB" sz="1100" b="1" u="none" strike="noStrike" dirty="0">
                          <a:effectLst/>
                        </a:rPr>
                        <a:t>&amp; Humber</a:t>
                      </a:r>
                      <a:endParaRPr lang="en-GB" sz="1100" b="1" i="0" u="none" strike="noStrike" dirty="0">
                        <a:solidFill>
                          <a:srgbClr val="000000"/>
                        </a:solidFill>
                        <a:effectLst/>
                        <a:latin typeface="Arial"/>
                      </a:endParaRPr>
                    </a:p>
                  </a:txBody>
                  <a:tcPr marL="9525" marR="9525" marT="9525" marB="0" anchor="ctr"/>
                </a:tc>
                <a:tc>
                  <a:txBody>
                    <a:bodyPr/>
                    <a:lstStyle/>
                    <a:p>
                      <a:pPr algn="ctr" fontAlgn="b"/>
                      <a:r>
                        <a:rPr lang="en-GB" sz="1100" u="none" strike="noStrike" dirty="0">
                          <a:effectLst/>
                        </a:rPr>
                        <a:t>4</a:t>
                      </a:r>
                      <a:endParaRPr lang="en-GB" sz="1100" b="0" i="0" u="none" strike="noStrike" dirty="0">
                        <a:solidFill>
                          <a:srgbClr val="000000"/>
                        </a:solidFill>
                        <a:effectLst/>
                        <a:latin typeface="Arial"/>
                      </a:endParaRPr>
                    </a:p>
                  </a:txBody>
                  <a:tcPr marL="9525" marR="9525" marT="9525" marB="0" anchor="b"/>
                </a:tc>
                <a:tc>
                  <a:txBody>
                    <a:bodyPr/>
                    <a:lstStyle/>
                    <a:p>
                      <a:pPr algn="ctr" fontAlgn="b"/>
                      <a:r>
                        <a:rPr lang="en-GB" sz="1100" u="none" strike="noStrike" dirty="0">
                          <a:effectLst/>
                        </a:rPr>
                        <a:t>3706</a:t>
                      </a:r>
                      <a:endParaRPr lang="en-GB" sz="1100" b="0" i="0" u="none" strike="noStrike" dirty="0">
                        <a:solidFill>
                          <a:srgbClr val="000000"/>
                        </a:solidFill>
                        <a:effectLst/>
                        <a:latin typeface="Arial"/>
                      </a:endParaRPr>
                    </a:p>
                  </a:txBody>
                  <a:tcPr marL="9525" marR="9525" marT="9525" marB="0" anchor="b"/>
                </a:tc>
                <a:tc>
                  <a:txBody>
                    <a:bodyPr/>
                    <a:lstStyle/>
                    <a:p>
                      <a:pPr algn="ctr" fontAlgn="b"/>
                      <a:r>
                        <a:rPr lang="en-GB" sz="1100" u="none" strike="noStrike">
                          <a:effectLst/>
                        </a:rPr>
                        <a:t>2795</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a:effectLst/>
                        </a:rPr>
                        <a:t>3</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a:effectLst/>
                        </a:rPr>
                        <a:t>268</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dirty="0">
                          <a:effectLst/>
                        </a:rPr>
                        <a:t>145</a:t>
                      </a:r>
                      <a:endParaRPr lang="en-GB" sz="1100" b="0" i="0" u="none" strike="noStrike" dirty="0">
                        <a:solidFill>
                          <a:srgbClr val="000000"/>
                        </a:solidFill>
                        <a:effectLst/>
                        <a:latin typeface="Arial"/>
                      </a:endParaRPr>
                    </a:p>
                  </a:txBody>
                  <a:tcPr marL="9525" marR="9525" marT="9525" marB="0" anchor="b"/>
                </a:tc>
              </a:tr>
              <a:tr h="270364">
                <a:tc>
                  <a:txBody>
                    <a:bodyPr/>
                    <a:lstStyle/>
                    <a:p>
                      <a:pPr algn="l" fontAlgn="ctr"/>
                      <a:r>
                        <a:rPr lang="en-GB" sz="1100" b="1" u="none" strike="noStrike" dirty="0" smtClean="0">
                          <a:effectLst/>
                        </a:rPr>
                        <a:t> East </a:t>
                      </a:r>
                      <a:r>
                        <a:rPr lang="en-GB" sz="1100" b="1" u="none" strike="noStrike" dirty="0">
                          <a:effectLst/>
                        </a:rPr>
                        <a:t>Midlands</a:t>
                      </a:r>
                      <a:endParaRPr lang="en-GB" sz="1100" b="1" i="0" u="none" strike="noStrike" dirty="0">
                        <a:solidFill>
                          <a:srgbClr val="000000"/>
                        </a:solidFill>
                        <a:effectLst/>
                        <a:latin typeface="Arial"/>
                      </a:endParaRPr>
                    </a:p>
                  </a:txBody>
                  <a:tcPr marL="9525" marR="9525" marT="9525" marB="0" anchor="ctr"/>
                </a:tc>
                <a:tc>
                  <a:txBody>
                    <a:bodyPr/>
                    <a:lstStyle/>
                    <a:p>
                      <a:pPr algn="ctr" fontAlgn="b"/>
                      <a:r>
                        <a:rPr lang="en-GB" sz="1100" u="none" strike="noStrike">
                          <a:effectLst/>
                        </a:rPr>
                        <a:t>4</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dirty="0">
                          <a:effectLst/>
                        </a:rPr>
                        <a:t>3422</a:t>
                      </a:r>
                      <a:endParaRPr lang="en-GB" sz="1100" b="0" i="0" u="none" strike="noStrike" dirty="0">
                        <a:solidFill>
                          <a:srgbClr val="000000"/>
                        </a:solidFill>
                        <a:effectLst/>
                        <a:latin typeface="Arial"/>
                      </a:endParaRPr>
                    </a:p>
                  </a:txBody>
                  <a:tcPr marL="9525" marR="9525" marT="9525" marB="0" anchor="b"/>
                </a:tc>
                <a:tc>
                  <a:txBody>
                    <a:bodyPr/>
                    <a:lstStyle/>
                    <a:p>
                      <a:pPr algn="ctr" fontAlgn="b"/>
                      <a:r>
                        <a:rPr lang="en-GB" sz="1100" u="none" strike="noStrike" dirty="0">
                          <a:effectLst/>
                        </a:rPr>
                        <a:t>2786</a:t>
                      </a:r>
                      <a:endParaRPr lang="en-GB" sz="1100" b="0" i="0" u="none" strike="noStrike" dirty="0">
                        <a:solidFill>
                          <a:srgbClr val="000000"/>
                        </a:solidFill>
                        <a:effectLst/>
                        <a:latin typeface="Arial"/>
                      </a:endParaRPr>
                    </a:p>
                  </a:txBody>
                  <a:tcPr marL="9525" marR="9525" marT="9525" marB="0" anchor="b"/>
                </a:tc>
                <a:tc>
                  <a:txBody>
                    <a:bodyPr/>
                    <a:lstStyle/>
                    <a:p>
                      <a:pPr algn="ctr" fontAlgn="b"/>
                      <a:r>
                        <a:rPr lang="en-GB" sz="1100" u="none" strike="noStrike">
                          <a:effectLst/>
                        </a:rPr>
                        <a:t>5</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a:effectLst/>
                        </a:rPr>
                        <a:t>281</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dirty="0">
                          <a:effectLst/>
                        </a:rPr>
                        <a:t>158</a:t>
                      </a:r>
                      <a:endParaRPr lang="en-GB" sz="1100" b="0" i="0" u="none" strike="noStrike" dirty="0">
                        <a:solidFill>
                          <a:srgbClr val="000000"/>
                        </a:solidFill>
                        <a:effectLst/>
                        <a:latin typeface="Arial"/>
                      </a:endParaRPr>
                    </a:p>
                  </a:txBody>
                  <a:tcPr marL="9525" marR="9525" marT="9525" marB="0" anchor="b"/>
                </a:tc>
              </a:tr>
              <a:tr h="270364">
                <a:tc>
                  <a:txBody>
                    <a:bodyPr/>
                    <a:lstStyle/>
                    <a:p>
                      <a:pPr algn="l" fontAlgn="ctr"/>
                      <a:r>
                        <a:rPr lang="en-GB" sz="1100" b="1" u="none" strike="noStrike" dirty="0" smtClean="0">
                          <a:effectLst/>
                        </a:rPr>
                        <a:t> West </a:t>
                      </a:r>
                      <a:r>
                        <a:rPr lang="en-GB" sz="1100" b="1" u="none" strike="noStrike" dirty="0">
                          <a:effectLst/>
                        </a:rPr>
                        <a:t>Midlands</a:t>
                      </a:r>
                      <a:endParaRPr lang="en-GB" sz="1100" b="1" i="0" u="none" strike="noStrike" dirty="0">
                        <a:solidFill>
                          <a:srgbClr val="000000"/>
                        </a:solidFill>
                        <a:effectLst/>
                        <a:latin typeface="Arial"/>
                      </a:endParaRPr>
                    </a:p>
                  </a:txBody>
                  <a:tcPr marL="9525" marR="9525" marT="9525" marB="0" anchor="ctr"/>
                </a:tc>
                <a:tc>
                  <a:txBody>
                    <a:bodyPr/>
                    <a:lstStyle/>
                    <a:p>
                      <a:pPr algn="ctr" fontAlgn="b"/>
                      <a:r>
                        <a:rPr lang="en-GB" sz="1100" u="none" strike="noStrike">
                          <a:effectLst/>
                        </a:rPr>
                        <a:t>7</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a:effectLst/>
                        </a:rPr>
                        <a:t>3984</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dirty="0">
                          <a:effectLst/>
                        </a:rPr>
                        <a:t>3235</a:t>
                      </a:r>
                      <a:endParaRPr lang="en-GB" sz="1100" b="0" i="0" u="none" strike="noStrike" dirty="0">
                        <a:solidFill>
                          <a:srgbClr val="000000"/>
                        </a:solidFill>
                        <a:effectLst/>
                        <a:latin typeface="Arial"/>
                      </a:endParaRPr>
                    </a:p>
                  </a:txBody>
                  <a:tcPr marL="9525" marR="9525" marT="9525" marB="0" anchor="b"/>
                </a:tc>
                <a:tc>
                  <a:txBody>
                    <a:bodyPr/>
                    <a:lstStyle/>
                    <a:p>
                      <a:pPr algn="ctr" fontAlgn="b"/>
                      <a:r>
                        <a:rPr lang="en-GB" sz="1100" u="none" strike="noStrike">
                          <a:effectLst/>
                        </a:rPr>
                        <a:t>7</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a:effectLst/>
                        </a:rPr>
                        <a:t>165</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dirty="0">
                          <a:effectLst/>
                        </a:rPr>
                        <a:t>95</a:t>
                      </a:r>
                      <a:endParaRPr lang="en-GB" sz="1100" b="0" i="0" u="none" strike="noStrike" dirty="0">
                        <a:solidFill>
                          <a:srgbClr val="000000"/>
                        </a:solidFill>
                        <a:effectLst/>
                        <a:latin typeface="Arial"/>
                      </a:endParaRPr>
                    </a:p>
                  </a:txBody>
                  <a:tcPr marL="9525" marR="9525" marT="9525" marB="0" anchor="b"/>
                </a:tc>
              </a:tr>
              <a:tr h="270364">
                <a:tc>
                  <a:txBody>
                    <a:bodyPr/>
                    <a:lstStyle/>
                    <a:p>
                      <a:pPr algn="l" fontAlgn="ctr"/>
                      <a:r>
                        <a:rPr lang="en-GB" sz="1100" b="1" u="none" strike="noStrike" dirty="0" smtClean="0">
                          <a:effectLst/>
                        </a:rPr>
                        <a:t> East </a:t>
                      </a:r>
                      <a:r>
                        <a:rPr lang="en-GB" sz="1100" b="1" u="none" strike="noStrike" dirty="0">
                          <a:effectLst/>
                        </a:rPr>
                        <a:t>of England</a:t>
                      </a:r>
                      <a:endParaRPr lang="en-GB" sz="1100" b="1" i="0" u="none" strike="noStrike" dirty="0">
                        <a:solidFill>
                          <a:srgbClr val="000000"/>
                        </a:solidFill>
                        <a:effectLst/>
                        <a:latin typeface="Arial"/>
                      </a:endParaRPr>
                    </a:p>
                  </a:txBody>
                  <a:tcPr marL="9525" marR="9525" marT="9525" marB="0" anchor="ctr"/>
                </a:tc>
                <a:tc>
                  <a:txBody>
                    <a:bodyPr/>
                    <a:lstStyle/>
                    <a:p>
                      <a:pPr algn="ctr" fontAlgn="b"/>
                      <a:r>
                        <a:rPr lang="en-GB" sz="1100" u="none" strike="noStrike">
                          <a:effectLst/>
                        </a:rPr>
                        <a:t>6</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a:effectLst/>
                        </a:rPr>
                        <a:t>4020</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dirty="0">
                          <a:effectLst/>
                        </a:rPr>
                        <a:t>3133</a:t>
                      </a:r>
                      <a:endParaRPr lang="en-GB" sz="1100" b="0" i="0" u="none" strike="noStrike" dirty="0">
                        <a:solidFill>
                          <a:srgbClr val="000000"/>
                        </a:solidFill>
                        <a:effectLst/>
                        <a:latin typeface="Arial"/>
                      </a:endParaRPr>
                    </a:p>
                  </a:txBody>
                  <a:tcPr marL="9525" marR="9525" marT="9525" marB="0" anchor="b"/>
                </a:tc>
                <a:tc>
                  <a:txBody>
                    <a:bodyPr/>
                    <a:lstStyle/>
                    <a:p>
                      <a:pPr algn="ctr" fontAlgn="b"/>
                      <a:r>
                        <a:rPr lang="en-GB" sz="1100" u="none" strike="noStrike" dirty="0">
                          <a:effectLst/>
                        </a:rPr>
                        <a:t>6</a:t>
                      </a:r>
                      <a:endParaRPr lang="en-GB" sz="1100" b="0" i="0" u="none" strike="noStrike" dirty="0">
                        <a:solidFill>
                          <a:srgbClr val="000000"/>
                        </a:solidFill>
                        <a:effectLst/>
                        <a:latin typeface="Arial"/>
                      </a:endParaRPr>
                    </a:p>
                  </a:txBody>
                  <a:tcPr marL="9525" marR="9525" marT="9525" marB="0" anchor="b"/>
                </a:tc>
                <a:tc>
                  <a:txBody>
                    <a:bodyPr/>
                    <a:lstStyle/>
                    <a:p>
                      <a:pPr algn="ctr" fontAlgn="b"/>
                      <a:r>
                        <a:rPr lang="en-GB" sz="1100" u="none" strike="noStrike">
                          <a:effectLst/>
                        </a:rPr>
                        <a:t>169</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dirty="0">
                          <a:effectLst/>
                        </a:rPr>
                        <a:t>93</a:t>
                      </a:r>
                      <a:endParaRPr lang="en-GB" sz="1100" b="0" i="0" u="none" strike="noStrike" dirty="0">
                        <a:solidFill>
                          <a:srgbClr val="000000"/>
                        </a:solidFill>
                        <a:effectLst/>
                        <a:latin typeface="Arial"/>
                      </a:endParaRPr>
                    </a:p>
                  </a:txBody>
                  <a:tcPr marL="9525" marR="9525" marT="9525" marB="0" anchor="b"/>
                </a:tc>
              </a:tr>
              <a:tr h="270364">
                <a:tc>
                  <a:txBody>
                    <a:bodyPr/>
                    <a:lstStyle/>
                    <a:p>
                      <a:pPr algn="l" fontAlgn="ctr"/>
                      <a:r>
                        <a:rPr lang="en-GB" sz="1100" b="1" u="none" strike="noStrike" dirty="0" smtClean="0">
                          <a:effectLst/>
                        </a:rPr>
                        <a:t> London</a:t>
                      </a:r>
                      <a:endParaRPr lang="en-GB" sz="1100" b="1" i="0" u="none" strike="noStrike" dirty="0">
                        <a:solidFill>
                          <a:srgbClr val="000000"/>
                        </a:solidFill>
                        <a:effectLst/>
                        <a:latin typeface="Arial"/>
                      </a:endParaRPr>
                    </a:p>
                  </a:txBody>
                  <a:tcPr marL="9525" marR="9525" marT="9525" marB="0" anchor="ctr"/>
                </a:tc>
                <a:tc>
                  <a:txBody>
                    <a:bodyPr/>
                    <a:lstStyle/>
                    <a:p>
                      <a:pPr algn="ctr" fontAlgn="b"/>
                      <a:r>
                        <a:rPr lang="en-GB" sz="1100" u="none" strike="noStrike" dirty="0">
                          <a:effectLst/>
                        </a:rPr>
                        <a:t>20</a:t>
                      </a:r>
                      <a:endParaRPr lang="en-GB" sz="1100" b="0" i="0" u="none" strike="noStrike" dirty="0">
                        <a:solidFill>
                          <a:srgbClr val="000000"/>
                        </a:solidFill>
                        <a:effectLst/>
                        <a:latin typeface="Arial"/>
                      </a:endParaRPr>
                    </a:p>
                  </a:txBody>
                  <a:tcPr marL="9525" marR="9525" marT="9525" marB="0" anchor="b"/>
                </a:tc>
                <a:tc>
                  <a:txBody>
                    <a:bodyPr/>
                    <a:lstStyle/>
                    <a:p>
                      <a:pPr algn="ctr" fontAlgn="b"/>
                      <a:r>
                        <a:rPr lang="en-GB" sz="1100" u="none" strike="noStrike">
                          <a:effectLst/>
                        </a:rPr>
                        <a:t>19849</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dirty="0">
                          <a:effectLst/>
                        </a:rPr>
                        <a:t>15234</a:t>
                      </a:r>
                      <a:endParaRPr lang="en-GB" sz="1100" b="0" i="0" u="none" strike="noStrike" dirty="0">
                        <a:solidFill>
                          <a:srgbClr val="000000"/>
                        </a:solidFill>
                        <a:effectLst/>
                        <a:latin typeface="Arial"/>
                      </a:endParaRPr>
                    </a:p>
                  </a:txBody>
                  <a:tcPr marL="9525" marR="9525" marT="9525" marB="0" anchor="b"/>
                </a:tc>
                <a:tc>
                  <a:txBody>
                    <a:bodyPr/>
                    <a:lstStyle/>
                    <a:p>
                      <a:pPr algn="ctr" fontAlgn="b"/>
                      <a:r>
                        <a:rPr lang="en-GB" sz="1100" u="none" strike="noStrike" dirty="0">
                          <a:effectLst/>
                        </a:rPr>
                        <a:t>22</a:t>
                      </a:r>
                      <a:endParaRPr lang="en-GB" sz="1100" b="0" i="0" u="none" strike="noStrike" dirty="0">
                        <a:solidFill>
                          <a:srgbClr val="000000"/>
                        </a:solidFill>
                        <a:effectLst/>
                        <a:latin typeface="Arial"/>
                      </a:endParaRPr>
                    </a:p>
                  </a:txBody>
                  <a:tcPr marL="9525" marR="9525" marT="9525" marB="0" anchor="b"/>
                </a:tc>
                <a:tc>
                  <a:txBody>
                    <a:bodyPr/>
                    <a:lstStyle/>
                    <a:p>
                      <a:pPr algn="ctr" fontAlgn="b"/>
                      <a:r>
                        <a:rPr lang="en-GB" sz="1100" u="none" strike="noStrike">
                          <a:effectLst/>
                        </a:rPr>
                        <a:t>1558</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dirty="0">
                          <a:effectLst/>
                        </a:rPr>
                        <a:t>826</a:t>
                      </a:r>
                      <a:endParaRPr lang="en-GB" sz="1100" b="0" i="0" u="none" strike="noStrike" dirty="0">
                        <a:solidFill>
                          <a:srgbClr val="000000"/>
                        </a:solidFill>
                        <a:effectLst/>
                        <a:latin typeface="Arial"/>
                      </a:endParaRPr>
                    </a:p>
                  </a:txBody>
                  <a:tcPr marL="9525" marR="9525" marT="9525" marB="0" anchor="b"/>
                </a:tc>
              </a:tr>
              <a:tr h="270364">
                <a:tc>
                  <a:txBody>
                    <a:bodyPr/>
                    <a:lstStyle/>
                    <a:p>
                      <a:pPr algn="l" fontAlgn="ctr"/>
                      <a:r>
                        <a:rPr lang="en-GB" sz="1100" b="1" u="none" strike="noStrike" dirty="0" smtClean="0">
                          <a:effectLst/>
                        </a:rPr>
                        <a:t> South </a:t>
                      </a:r>
                      <a:r>
                        <a:rPr lang="en-GB" sz="1100" b="1" u="none" strike="noStrike" dirty="0">
                          <a:effectLst/>
                        </a:rPr>
                        <a:t>East</a:t>
                      </a:r>
                      <a:endParaRPr lang="en-GB" sz="1100" b="1" i="0" u="none" strike="noStrike" dirty="0">
                        <a:solidFill>
                          <a:srgbClr val="000000"/>
                        </a:solidFill>
                        <a:effectLst/>
                        <a:latin typeface="Arial"/>
                      </a:endParaRPr>
                    </a:p>
                  </a:txBody>
                  <a:tcPr marL="9525" marR="9525" marT="9525" marB="0" anchor="ctr"/>
                </a:tc>
                <a:tc>
                  <a:txBody>
                    <a:bodyPr/>
                    <a:lstStyle/>
                    <a:p>
                      <a:pPr algn="ctr" fontAlgn="b"/>
                      <a:r>
                        <a:rPr lang="en-GB" sz="1100" u="none" strike="noStrike">
                          <a:effectLst/>
                        </a:rPr>
                        <a:t>11</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a:effectLst/>
                        </a:rPr>
                        <a:t>7219</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a:effectLst/>
                        </a:rPr>
                        <a:t>5380</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dirty="0">
                          <a:effectLst/>
                        </a:rPr>
                        <a:t>11</a:t>
                      </a:r>
                      <a:endParaRPr lang="en-GB" sz="1100" b="0" i="0" u="none" strike="noStrike" dirty="0">
                        <a:solidFill>
                          <a:srgbClr val="000000"/>
                        </a:solidFill>
                        <a:effectLst/>
                        <a:latin typeface="Arial"/>
                      </a:endParaRPr>
                    </a:p>
                  </a:txBody>
                  <a:tcPr marL="9525" marR="9525" marT="9525" marB="0" anchor="b"/>
                </a:tc>
                <a:tc>
                  <a:txBody>
                    <a:bodyPr/>
                    <a:lstStyle/>
                    <a:p>
                      <a:pPr algn="ctr" fontAlgn="b"/>
                      <a:r>
                        <a:rPr lang="en-GB" sz="1100" u="none" strike="noStrike" dirty="0">
                          <a:effectLst/>
                        </a:rPr>
                        <a:t>504</a:t>
                      </a:r>
                      <a:endParaRPr lang="en-GB" sz="1100" b="0" i="0" u="none" strike="noStrike" dirty="0">
                        <a:solidFill>
                          <a:srgbClr val="000000"/>
                        </a:solidFill>
                        <a:effectLst/>
                        <a:latin typeface="Arial"/>
                      </a:endParaRPr>
                    </a:p>
                  </a:txBody>
                  <a:tcPr marL="9525" marR="9525" marT="9525" marB="0" anchor="b"/>
                </a:tc>
                <a:tc>
                  <a:txBody>
                    <a:bodyPr/>
                    <a:lstStyle/>
                    <a:p>
                      <a:pPr algn="ctr" fontAlgn="b"/>
                      <a:r>
                        <a:rPr lang="en-GB" sz="1100" u="none" strike="noStrike" dirty="0">
                          <a:effectLst/>
                        </a:rPr>
                        <a:t>275</a:t>
                      </a:r>
                      <a:endParaRPr lang="en-GB" sz="1100" b="0" i="0" u="none" strike="noStrike" dirty="0">
                        <a:solidFill>
                          <a:srgbClr val="000000"/>
                        </a:solidFill>
                        <a:effectLst/>
                        <a:latin typeface="Arial"/>
                      </a:endParaRPr>
                    </a:p>
                  </a:txBody>
                  <a:tcPr marL="9525" marR="9525" marT="9525" marB="0" anchor="b"/>
                </a:tc>
              </a:tr>
              <a:tr h="270364">
                <a:tc>
                  <a:txBody>
                    <a:bodyPr/>
                    <a:lstStyle/>
                    <a:p>
                      <a:pPr algn="l" fontAlgn="ctr"/>
                      <a:r>
                        <a:rPr lang="en-GB" sz="1100" b="1" u="none" strike="noStrike" dirty="0" smtClean="0">
                          <a:effectLst/>
                        </a:rPr>
                        <a:t> South </a:t>
                      </a:r>
                      <a:r>
                        <a:rPr lang="en-GB" sz="1100" b="1" u="none" strike="noStrike" dirty="0">
                          <a:effectLst/>
                        </a:rPr>
                        <a:t>West</a:t>
                      </a:r>
                      <a:endParaRPr lang="en-GB" sz="1100" b="1" i="0" u="none" strike="noStrike" dirty="0">
                        <a:solidFill>
                          <a:srgbClr val="000000"/>
                        </a:solidFill>
                        <a:effectLst/>
                        <a:latin typeface="Arial"/>
                      </a:endParaRPr>
                    </a:p>
                  </a:txBody>
                  <a:tcPr marL="9525" marR="9525" marT="9525" marB="0" anchor="ctr"/>
                </a:tc>
                <a:tc>
                  <a:txBody>
                    <a:bodyPr/>
                    <a:lstStyle/>
                    <a:p>
                      <a:pPr algn="ctr" fontAlgn="b"/>
                      <a:r>
                        <a:rPr lang="en-GB" sz="1100" u="none" strike="noStrike">
                          <a:effectLst/>
                        </a:rPr>
                        <a:t>6</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dirty="0">
                          <a:effectLst/>
                        </a:rPr>
                        <a:t>2994</a:t>
                      </a:r>
                      <a:endParaRPr lang="en-GB" sz="1100" b="0" i="0" u="none" strike="noStrike" dirty="0">
                        <a:solidFill>
                          <a:srgbClr val="000000"/>
                        </a:solidFill>
                        <a:effectLst/>
                        <a:latin typeface="Arial"/>
                      </a:endParaRPr>
                    </a:p>
                  </a:txBody>
                  <a:tcPr marL="9525" marR="9525" marT="9525" marB="0" anchor="b"/>
                </a:tc>
                <a:tc>
                  <a:txBody>
                    <a:bodyPr/>
                    <a:lstStyle/>
                    <a:p>
                      <a:pPr algn="ctr" fontAlgn="b"/>
                      <a:r>
                        <a:rPr lang="en-GB" sz="1100" u="none" strike="noStrike">
                          <a:effectLst/>
                        </a:rPr>
                        <a:t>2267</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dirty="0">
                          <a:effectLst/>
                        </a:rPr>
                        <a:t>6</a:t>
                      </a:r>
                      <a:endParaRPr lang="en-GB" sz="1100" b="0" i="0" u="none" strike="noStrike" dirty="0">
                        <a:solidFill>
                          <a:srgbClr val="000000"/>
                        </a:solidFill>
                        <a:effectLst/>
                        <a:latin typeface="Arial"/>
                      </a:endParaRPr>
                    </a:p>
                  </a:txBody>
                  <a:tcPr marL="9525" marR="9525" marT="9525" marB="0" anchor="b"/>
                </a:tc>
                <a:tc>
                  <a:txBody>
                    <a:bodyPr/>
                    <a:lstStyle/>
                    <a:p>
                      <a:pPr algn="ctr" fontAlgn="b"/>
                      <a:r>
                        <a:rPr lang="en-GB" sz="1100" u="none" strike="noStrike" dirty="0">
                          <a:effectLst/>
                        </a:rPr>
                        <a:t>251</a:t>
                      </a:r>
                      <a:endParaRPr lang="en-GB" sz="1100" b="0" i="0" u="none" strike="noStrike" dirty="0">
                        <a:solidFill>
                          <a:srgbClr val="000000"/>
                        </a:solidFill>
                        <a:effectLst/>
                        <a:latin typeface="Arial"/>
                      </a:endParaRPr>
                    </a:p>
                  </a:txBody>
                  <a:tcPr marL="9525" marR="9525" marT="9525" marB="0" anchor="b"/>
                </a:tc>
                <a:tc>
                  <a:txBody>
                    <a:bodyPr/>
                    <a:lstStyle/>
                    <a:p>
                      <a:pPr algn="ctr" fontAlgn="b"/>
                      <a:r>
                        <a:rPr lang="en-GB" sz="1100" u="none" strike="noStrike" dirty="0">
                          <a:effectLst/>
                        </a:rPr>
                        <a:t>155</a:t>
                      </a:r>
                      <a:endParaRPr lang="en-GB" sz="1100" b="0" i="0" u="none" strike="noStrike" dirty="0">
                        <a:solidFill>
                          <a:srgbClr val="000000"/>
                        </a:solidFill>
                        <a:effectLst/>
                        <a:latin typeface="Arial"/>
                      </a:endParaRPr>
                    </a:p>
                  </a:txBody>
                  <a:tcPr marL="9525" marR="9525" marT="9525" marB="0" anchor="b"/>
                </a:tc>
              </a:tr>
              <a:tr h="270364">
                <a:tc>
                  <a:txBody>
                    <a:bodyPr/>
                    <a:lstStyle/>
                    <a:p>
                      <a:pPr algn="l" fontAlgn="ctr"/>
                      <a:r>
                        <a:rPr lang="en-GB" sz="1100" b="1" u="none" strike="noStrike" dirty="0" smtClean="0">
                          <a:effectLst/>
                        </a:rPr>
                        <a:t> Northern </a:t>
                      </a:r>
                      <a:r>
                        <a:rPr lang="en-GB" sz="1100" b="1" u="none" strike="noStrike" dirty="0">
                          <a:effectLst/>
                        </a:rPr>
                        <a:t>Ireland</a:t>
                      </a:r>
                      <a:endParaRPr lang="en-GB" sz="1100" b="1" i="0" u="none" strike="noStrike" dirty="0">
                        <a:solidFill>
                          <a:srgbClr val="000000"/>
                        </a:solidFill>
                        <a:effectLst/>
                        <a:latin typeface="Arial"/>
                      </a:endParaRPr>
                    </a:p>
                  </a:txBody>
                  <a:tcPr marL="9525" marR="9525" marT="9525" marB="0" anchor="ctr"/>
                </a:tc>
                <a:tc>
                  <a:txBody>
                    <a:bodyPr/>
                    <a:lstStyle/>
                    <a:p>
                      <a:pPr algn="ctr" fontAlgn="b"/>
                      <a:r>
                        <a:rPr lang="en-GB" sz="1100" u="none" strike="noStrike">
                          <a:effectLst/>
                        </a:rPr>
                        <a:t>3</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a:effectLst/>
                        </a:rPr>
                        <a:t>1795</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a:effectLst/>
                        </a:rPr>
                        <a:t>1469</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dirty="0">
                          <a:effectLst/>
                        </a:rPr>
                        <a:t>3</a:t>
                      </a:r>
                      <a:endParaRPr lang="en-GB" sz="1100" b="0" i="0" u="none" strike="noStrike" dirty="0">
                        <a:solidFill>
                          <a:srgbClr val="000000"/>
                        </a:solidFill>
                        <a:effectLst/>
                        <a:latin typeface="Arial"/>
                      </a:endParaRPr>
                    </a:p>
                  </a:txBody>
                  <a:tcPr marL="9525" marR="9525" marT="9525" marB="0" anchor="b"/>
                </a:tc>
                <a:tc>
                  <a:txBody>
                    <a:bodyPr/>
                    <a:lstStyle/>
                    <a:p>
                      <a:pPr algn="ctr" fontAlgn="b"/>
                      <a:r>
                        <a:rPr lang="en-GB" sz="1100" u="none" strike="noStrike" dirty="0">
                          <a:effectLst/>
                        </a:rPr>
                        <a:t>84</a:t>
                      </a:r>
                      <a:endParaRPr lang="en-GB" sz="1100" b="0" i="0" u="none" strike="noStrike" dirty="0">
                        <a:solidFill>
                          <a:srgbClr val="000000"/>
                        </a:solidFill>
                        <a:effectLst/>
                        <a:latin typeface="Arial"/>
                      </a:endParaRPr>
                    </a:p>
                  </a:txBody>
                  <a:tcPr marL="9525" marR="9525" marT="9525" marB="0" anchor="b"/>
                </a:tc>
                <a:tc>
                  <a:txBody>
                    <a:bodyPr/>
                    <a:lstStyle/>
                    <a:p>
                      <a:pPr algn="ctr" fontAlgn="b"/>
                      <a:r>
                        <a:rPr lang="en-GB" sz="1100" u="none" strike="noStrike" dirty="0">
                          <a:effectLst/>
                        </a:rPr>
                        <a:t>45</a:t>
                      </a:r>
                      <a:endParaRPr lang="en-GB" sz="1100" b="0" i="0" u="none" strike="noStrike" dirty="0">
                        <a:solidFill>
                          <a:srgbClr val="000000"/>
                        </a:solidFill>
                        <a:effectLst/>
                        <a:latin typeface="Arial"/>
                      </a:endParaRPr>
                    </a:p>
                  </a:txBody>
                  <a:tcPr marL="9525" marR="9525" marT="9525" marB="0" anchor="b"/>
                </a:tc>
              </a:tr>
              <a:tr h="277953">
                <a:tc>
                  <a:txBody>
                    <a:bodyPr/>
                    <a:lstStyle/>
                    <a:p>
                      <a:pPr algn="l" fontAlgn="ctr"/>
                      <a:r>
                        <a:rPr lang="en-GB" sz="1100" b="1" u="none" strike="noStrike" dirty="0" smtClean="0">
                          <a:effectLst/>
                        </a:rPr>
                        <a:t> Scotland</a:t>
                      </a:r>
                      <a:endParaRPr lang="en-GB" sz="1100" b="1" i="0" u="none" strike="noStrike" dirty="0">
                        <a:solidFill>
                          <a:srgbClr val="000000"/>
                        </a:solidFill>
                        <a:effectLst/>
                        <a:latin typeface="Arial"/>
                      </a:endParaRPr>
                    </a:p>
                  </a:txBody>
                  <a:tcPr marL="9525" marR="9525" marT="9525" marB="0" anchor="ctr"/>
                </a:tc>
                <a:tc>
                  <a:txBody>
                    <a:bodyPr/>
                    <a:lstStyle/>
                    <a:p>
                      <a:pPr algn="ctr" fontAlgn="b"/>
                      <a:r>
                        <a:rPr lang="en-GB" sz="1100" u="none" strike="noStrike">
                          <a:effectLst/>
                        </a:rPr>
                        <a:t>7</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a:effectLst/>
                        </a:rPr>
                        <a:t>4804</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a:effectLst/>
                        </a:rPr>
                        <a:t>3637</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a:effectLst/>
                        </a:rPr>
                        <a:t>7</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dirty="0">
                          <a:effectLst/>
                        </a:rPr>
                        <a:t>416</a:t>
                      </a:r>
                      <a:endParaRPr lang="en-GB" sz="1100" b="0" i="0" u="none" strike="noStrike" dirty="0">
                        <a:solidFill>
                          <a:srgbClr val="000000"/>
                        </a:solidFill>
                        <a:effectLst/>
                        <a:latin typeface="Arial"/>
                      </a:endParaRPr>
                    </a:p>
                  </a:txBody>
                  <a:tcPr marL="9525" marR="9525" marT="9525" marB="0" anchor="b"/>
                </a:tc>
                <a:tc>
                  <a:txBody>
                    <a:bodyPr/>
                    <a:lstStyle/>
                    <a:p>
                      <a:pPr algn="ctr" fontAlgn="b"/>
                      <a:r>
                        <a:rPr lang="en-GB" sz="1100" u="none" strike="noStrike" dirty="0">
                          <a:effectLst/>
                        </a:rPr>
                        <a:t>198</a:t>
                      </a:r>
                      <a:endParaRPr lang="en-GB" sz="1100" b="0" i="0" u="none" strike="noStrike" dirty="0">
                        <a:solidFill>
                          <a:srgbClr val="000000"/>
                        </a:solidFill>
                        <a:effectLst/>
                        <a:latin typeface="Arial"/>
                      </a:endParaRPr>
                    </a:p>
                  </a:txBody>
                  <a:tcPr marL="9525" marR="9525" marT="9525" marB="0" anchor="b"/>
                </a:tc>
              </a:tr>
              <a:tr h="277953">
                <a:tc>
                  <a:txBody>
                    <a:bodyPr/>
                    <a:lstStyle/>
                    <a:p>
                      <a:pPr algn="l" fontAlgn="ctr"/>
                      <a:r>
                        <a:rPr lang="en-GB" sz="1100" b="1" u="none" strike="noStrike" dirty="0" smtClean="0">
                          <a:effectLst/>
                        </a:rPr>
                        <a:t> Wales</a:t>
                      </a:r>
                      <a:endParaRPr lang="en-GB" sz="1100" b="1" i="0" u="none" strike="noStrike" dirty="0">
                        <a:solidFill>
                          <a:srgbClr val="000000"/>
                        </a:solidFill>
                        <a:effectLst/>
                        <a:latin typeface="Arial"/>
                      </a:endParaRPr>
                    </a:p>
                  </a:txBody>
                  <a:tcPr marL="9525" marR="9525" marT="9525" marB="0" anchor="ctr"/>
                </a:tc>
                <a:tc>
                  <a:txBody>
                    <a:bodyPr/>
                    <a:lstStyle/>
                    <a:p>
                      <a:pPr algn="ctr" fontAlgn="b"/>
                      <a:r>
                        <a:rPr lang="en-GB" sz="1100" u="none" strike="noStrike">
                          <a:effectLst/>
                        </a:rPr>
                        <a:t>4</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a:effectLst/>
                        </a:rPr>
                        <a:t>2190</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a:effectLst/>
                        </a:rPr>
                        <a:t>1600</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a:effectLst/>
                        </a:rPr>
                        <a:t>4</a:t>
                      </a:r>
                      <a:endParaRPr lang="en-GB" sz="1100" b="0" i="0" u="none" strike="noStrike">
                        <a:solidFill>
                          <a:srgbClr val="000000"/>
                        </a:solidFill>
                        <a:effectLst/>
                        <a:latin typeface="Arial"/>
                      </a:endParaRPr>
                    </a:p>
                  </a:txBody>
                  <a:tcPr marL="9525" marR="9525" marT="9525" marB="0" anchor="b"/>
                </a:tc>
                <a:tc>
                  <a:txBody>
                    <a:bodyPr/>
                    <a:lstStyle/>
                    <a:p>
                      <a:pPr algn="ctr" fontAlgn="b"/>
                      <a:r>
                        <a:rPr lang="en-GB" sz="1100" u="none" strike="noStrike" dirty="0">
                          <a:effectLst/>
                        </a:rPr>
                        <a:t>188</a:t>
                      </a:r>
                      <a:endParaRPr lang="en-GB" sz="1100" b="0" i="0" u="none" strike="noStrike" dirty="0">
                        <a:solidFill>
                          <a:srgbClr val="000000"/>
                        </a:solidFill>
                        <a:effectLst/>
                        <a:latin typeface="Arial"/>
                      </a:endParaRPr>
                    </a:p>
                  </a:txBody>
                  <a:tcPr marL="9525" marR="9525" marT="9525" marB="0" anchor="b"/>
                </a:tc>
                <a:tc>
                  <a:txBody>
                    <a:bodyPr/>
                    <a:lstStyle/>
                    <a:p>
                      <a:pPr algn="ctr" fontAlgn="b"/>
                      <a:r>
                        <a:rPr lang="en-GB" sz="1100" u="none" strike="noStrike" dirty="0">
                          <a:effectLst/>
                        </a:rPr>
                        <a:t>128</a:t>
                      </a:r>
                      <a:endParaRPr lang="en-GB" sz="1100" b="0" i="0" u="none" strike="noStrike" dirty="0">
                        <a:solidFill>
                          <a:srgbClr val="000000"/>
                        </a:solidFill>
                        <a:effectLst/>
                        <a:latin typeface="Arial"/>
                      </a:endParaRPr>
                    </a:p>
                  </a:txBody>
                  <a:tcPr marL="9525" marR="9525" marT="9525" marB="0" anchor="b"/>
                </a:tc>
              </a:tr>
            </a:tbl>
          </a:graphicData>
        </a:graphic>
      </p:graphicFrame>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23</a:t>
            </a:fld>
            <a:endParaRPr lang="en-US" dirty="0">
              <a:solidFill>
                <a:prstClr val="white"/>
              </a:solidFill>
            </a:endParaRPr>
          </a:p>
        </p:txBody>
      </p:sp>
      <p:sp>
        <p:nvSpPr>
          <p:cNvPr id="5" name="Footer Placeholder 4"/>
          <p:cNvSpPr>
            <a:spLocks noGrp="1"/>
          </p:cNvSpPr>
          <p:nvPr>
            <p:ph type="ftr" sz="quarter" idx="11"/>
          </p:nvPr>
        </p:nvSpPr>
        <p:spPr>
          <a:xfrm>
            <a:off x="899592" y="6308725"/>
            <a:ext cx="8064375" cy="549275"/>
          </a:xfrm>
        </p:spPr>
        <p:txBody>
          <a:bodyPr/>
          <a:lstStyle/>
          <a:p>
            <a:pPr>
              <a:defRPr/>
            </a:pPr>
            <a:r>
              <a:rPr lang="en-US" dirty="0">
                <a:solidFill>
                  <a:prstClr val="white"/>
                </a:solidFill>
              </a:rPr>
              <a:t>Local Maternity Service Packs – Preconception and conception</a:t>
            </a:r>
          </a:p>
        </p:txBody>
      </p:sp>
      <p:sp>
        <p:nvSpPr>
          <p:cNvPr id="7" name="TextBox 6"/>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a:solidFill>
                  <a:schemeClr val="tx1">
                    <a:lumMod val="50000"/>
                    <a:lumOff val="50000"/>
                  </a:schemeClr>
                </a:solidFill>
              </a:rPr>
              <a:t>Fertility treatment - trends and </a:t>
            </a:r>
            <a:r>
              <a:rPr lang="en-GB" sz="900" dirty="0" smtClean="0">
                <a:solidFill>
                  <a:schemeClr val="tx1">
                    <a:lumMod val="50000"/>
                    <a:lumOff val="50000"/>
                  </a:schemeClr>
                </a:solidFill>
              </a:rPr>
              <a:t>figures, 2014</a:t>
            </a:r>
            <a:endParaRPr lang="en-GB" sz="900" dirty="0">
              <a:solidFill>
                <a:schemeClr val="tx1">
                  <a:lumMod val="50000"/>
                  <a:lumOff val="50000"/>
                </a:schemeClr>
              </a:solidFill>
            </a:endParaRPr>
          </a:p>
          <a:p>
            <a:r>
              <a:rPr lang="en-GB" sz="900" dirty="0" smtClean="0">
                <a:solidFill>
                  <a:schemeClr val="tx1">
                    <a:lumMod val="50000"/>
                    <a:lumOff val="50000"/>
                  </a:schemeClr>
                </a:solidFill>
                <a:latin typeface="+mn-lt"/>
              </a:rPr>
              <a:t>Link: </a:t>
            </a:r>
            <a:r>
              <a:rPr lang="en-GB" sz="900" dirty="0">
                <a:solidFill>
                  <a:schemeClr val="tx1">
                    <a:lumMod val="50000"/>
                    <a:lumOff val="50000"/>
                  </a:schemeClr>
                </a:solidFill>
                <a:latin typeface="+mn-lt"/>
                <a:hlinkClick r:id="rId3"/>
              </a:rPr>
              <a:t>https://www.hfea.gov.uk/about-us/publications</a:t>
            </a:r>
            <a:r>
              <a:rPr lang="en-GB" sz="900" dirty="0" smtClean="0">
                <a:solidFill>
                  <a:schemeClr val="tx1">
                    <a:lumMod val="50000"/>
                    <a:lumOff val="50000"/>
                  </a:schemeClr>
                </a:solidFill>
                <a:latin typeface="+mn-lt"/>
                <a:hlinkClick r:id="rId3"/>
              </a:rPr>
              <a:t>/</a:t>
            </a:r>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spTree>
    <p:extLst>
      <p:ext uri="{BB962C8B-B14F-4D97-AF65-F5344CB8AC3E}">
        <p14:creationId xmlns:p14="http://schemas.microsoft.com/office/powerpoint/2010/main" xmlns="" val="27485526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00" y="44624"/>
            <a:ext cx="8028000" cy="648072"/>
          </a:xfrm>
        </p:spPr>
        <p:txBody>
          <a:bodyPr>
            <a:normAutofit/>
          </a:bodyPr>
          <a:lstStyle/>
          <a:p>
            <a:r>
              <a:rPr lang="en-GB" sz="2800" b="0" dirty="0" smtClean="0"/>
              <a:t>UK IVF trends</a:t>
            </a:r>
            <a:endParaRPr lang="en-GB" sz="2800" b="0"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24</a:t>
            </a:fld>
            <a:endParaRPr lang="en-US" dirty="0">
              <a:solidFill>
                <a:prstClr val="white"/>
              </a:solidFill>
            </a:endParaRPr>
          </a:p>
        </p:txBody>
      </p:sp>
      <p:sp>
        <p:nvSpPr>
          <p:cNvPr id="5" name="Footer Placeholder 4"/>
          <p:cNvSpPr>
            <a:spLocks noGrp="1"/>
          </p:cNvSpPr>
          <p:nvPr>
            <p:ph type="ftr" sz="quarter" idx="11"/>
          </p:nvPr>
        </p:nvSpPr>
        <p:spPr>
          <a:xfrm>
            <a:off x="899592" y="6309320"/>
            <a:ext cx="8064375" cy="549275"/>
          </a:xfrm>
        </p:spPr>
        <p:txBody>
          <a:bodyPr/>
          <a:lstStyle/>
          <a:p>
            <a:pPr>
              <a:defRPr/>
            </a:pPr>
            <a:r>
              <a:rPr lang="en-US" dirty="0">
                <a:solidFill>
                  <a:prstClr val="white"/>
                </a:solidFill>
              </a:rPr>
              <a:t>Local Maternity Service Packs – Preconception and conception</a:t>
            </a:r>
          </a:p>
        </p:txBody>
      </p:sp>
      <p:sp>
        <p:nvSpPr>
          <p:cNvPr id="7" name="TextBox 6"/>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a:solidFill>
                  <a:schemeClr val="tx1">
                    <a:lumMod val="50000"/>
                    <a:lumOff val="50000"/>
                  </a:schemeClr>
                </a:solidFill>
              </a:rPr>
              <a:t>Fertility treatment - trends and </a:t>
            </a:r>
            <a:r>
              <a:rPr lang="en-GB" sz="900" dirty="0" smtClean="0">
                <a:solidFill>
                  <a:schemeClr val="tx1">
                    <a:lumMod val="50000"/>
                    <a:lumOff val="50000"/>
                  </a:schemeClr>
                </a:solidFill>
              </a:rPr>
              <a:t>figures, 2014</a:t>
            </a:r>
            <a:endParaRPr lang="en-GB" sz="900" dirty="0">
              <a:solidFill>
                <a:schemeClr val="tx1">
                  <a:lumMod val="50000"/>
                  <a:lumOff val="50000"/>
                </a:schemeClr>
              </a:solidFill>
            </a:endParaRPr>
          </a:p>
          <a:p>
            <a:r>
              <a:rPr lang="en-GB" sz="900" dirty="0" smtClean="0">
                <a:solidFill>
                  <a:schemeClr val="tx1">
                    <a:lumMod val="50000"/>
                    <a:lumOff val="50000"/>
                  </a:schemeClr>
                </a:solidFill>
                <a:latin typeface="+mn-lt"/>
              </a:rPr>
              <a:t>Link: </a:t>
            </a:r>
            <a:r>
              <a:rPr lang="en-GB" sz="900" dirty="0">
                <a:solidFill>
                  <a:schemeClr val="tx1">
                    <a:lumMod val="50000"/>
                    <a:lumOff val="50000"/>
                  </a:schemeClr>
                </a:solidFill>
                <a:latin typeface="+mn-lt"/>
                <a:hlinkClick r:id="rId3"/>
              </a:rPr>
              <a:t>https://www.hfea.gov.uk/about-us/publications</a:t>
            </a:r>
            <a:r>
              <a:rPr lang="en-GB" sz="900" dirty="0" smtClean="0">
                <a:solidFill>
                  <a:schemeClr val="tx1">
                    <a:lumMod val="50000"/>
                    <a:lumOff val="50000"/>
                  </a:schemeClr>
                </a:solidFill>
                <a:latin typeface="+mn-lt"/>
                <a:hlinkClick r:id="rId3"/>
              </a:rPr>
              <a:t>/</a:t>
            </a:r>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6" name="Picture 2"/>
          <p:cNvPicPr>
            <a:picLocks noGrp="1" noChangeAspect="1" noChangeArrowheads="1"/>
          </p:cNvPicPr>
          <p:nvPr>
            <p:ph idx="1"/>
          </p:nvPr>
        </p:nvPicPr>
        <p:blipFill>
          <a:blip r:embed="rId4" cstate="email">
            <a:extLst>
              <a:ext uri="{28A0092B-C50C-407E-A947-70E740481C1C}">
                <a14:useLocalDpi xmlns:a14="http://schemas.microsoft.com/office/drawing/2010/main" xmlns="" val="0"/>
              </a:ext>
            </a:extLst>
          </a:blip>
          <a:srcRect/>
          <a:stretch>
            <a:fillRect/>
          </a:stretch>
        </p:blipFill>
        <p:spPr bwMode="auto">
          <a:xfrm>
            <a:off x="1193383" y="1124744"/>
            <a:ext cx="6590347" cy="44931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13687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116632"/>
            <a:ext cx="8773541" cy="504056"/>
          </a:xfrm>
        </p:spPr>
        <p:txBody>
          <a:bodyPr>
            <a:normAutofit/>
          </a:bodyPr>
          <a:lstStyle/>
          <a:p>
            <a:r>
              <a:rPr lang="en-GB" sz="2800" b="0" dirty="0" smtClean="0"/>
              <a:t>All conceptions</a:t>
            </a:r>
            <a:endParaRPr lang="en-GB" sz="2800" b="0"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25</a:t>
            </a:fld>
            <a:endParaRPr lang="en-US" dirty="0">
              <a:solidFill>
                <a:prstClr val="white"/>
              </a:solidFill>
            </a:endParaRPr>
          </a:p>
        </p:txBody>
      </p:sp>
      <p:sp>
        <p:nvSpPr>
          <p:cNvPr id="5" name="Footer Placeholder 4"/>
          <p:cNvSpPr>
            <a:spLocks noGrp="1"/>
          </p:cNvSpPr>
          <p:nvPr>
            <p:ph type="ftr" sz="quarter" idx="11"/>
          </p:nvPr>
        </p:nvSpPr>
        <p:spPr>
          <a:xfrm>
            <a:off x="856705" y="6308725"/>
            <a:ext cx="8064375" cy="549275"/>
          </a:xfrm>
        </p:spPr>
        <p:txBody>
          <a:bodyPr/>
          <a:lstStyle/>
          <a:p>
            <a:pPr>
              <a:defRPr/>
            </a:pPr>
            <a:r>
              <a:rPr lang="en-US" dirty="0">
                <a:solidFill>
                  <a:prstClr val="white"/>
                </a:solidFill>
              </a:rPr>
              <a:t>Local Maternity Service Packs – Preconception and conception</a:t>
            </a:r>
          </a:p>
        </p:txBody>
      </p:sp>
      <p:sp>
        <p:nvSpPr>
          <p:cNvPr id="6" name="TextBox 5"/>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Conception statistics England and Wales, </a:t>
            </a:r>
            <a:r>
              <a:rPr lang="en-GB" sz="900" dirty="0" smtClean="0">
                <a:solidFill>
                  <a:schemeClr val="tx1">
                    <a:lumMod val="50000"/>
                    <a:lumOff val="50000"/>
                  </a:schemeClr>
                </a:solidFill>
                <a:latin typeface="+mn-lt"/>
              </a:rPr>
              <a:t>ONS, 2015</a:t>
            </a:r>
          </a:p>
          <a:p>
            <a:r>
              <a:rPr lang="en-GB" sz="900" dirty="0" smtClean="0">
                <a:solidFill>
                  <a:schemeClr val="tx1">
                    <a:lumMod val="50000"/>
                    <a:lumOff val="50000"/>
                  </a:schemeClr>
                </a:solidFill>
                <a:latin typeface="+mn-lt"/>
              </a:rPr>
              <a:t>Link</a:t>
            </a:r>
            <a:r>
              <a:rPr lang="en-GB" sz="900" dirty="0">
                <a:solidFill>
                  <a:schemeClr val="tx1">
                    <a:lumMod val="50000"/>
                    <a:lumOff val="50000"/>
                  </a:schemeClr>
                </a:solidFill>
                <a:latin typeface="+mn-lt"/>
              </a:rPr>
              <a:t>: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www.ons.gov.uk/peoplepopulationandcommunity/birthsdeathsandmarriages/conceptionandfertilityrates</a:t>
            </a:r>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4157" y="836712"/>
            <a:ext cx="1828800" cy="257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2"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35000" y="1270000"/>
            <a:ext cx="8022854" cy="444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43678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504056"/>
          </a:xfrm>
        </p:spPr>
        <p:txBody>
          <a:bodyPr>
            <a:normAutofit fontScale="90000"/>
          </a:bodyPr>
          <a:lstStyle/>
          <a:p>
            <a:r>
              <a:rPr lang="en-GB" sz="2800" b="0" dirty="0" smtClean="0"/>
              <a:t>Miscarriage </a:t>
            </a:r>
            <a:r>
              <a:rPr lang="en-GB" sz="2800" b="0" dirty="0"/>
              <a:t>and ectopic pregnancies which resulted in an NHS hospital </a:t>
            </a:r>
            <a:r>
              <a:rPr lang="en-GB" sz="2800" b="0" dirty="0" smtClean="0"/>
              <a:t>stay (NHS Hospitals, England)</a:t>
            </a:r>
            <a:endParaRPr lang="en-GB" sz="2800" b="0"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26</a:t>
            </a:fld>
            <a:endParaRPr lang="en-US" dirty="0">
              <a:solidFill>
                <a:prstClr val="white"/>
              </a:solidFill>
            </a:endParaRPr>
          </a:p>
        </p:txBody>
      </p:sp>
      <p:sp>
        <p:nvSpPr>
          <p:cNvPr id="5" name="Footer Placeholder 4"/>
          <p:cNvSpPr>
            <a:spLocks noGrp="1"/>
          </p:cNvSpPr>
          <p:nvPr>
            <p:ph type="ftr" sz="quarter" idx="11"/>
          </p:nvPr>
        </p:nvSpPr>
        <p:spPr>
          <a:xfrm>
            <a:off x="899592" y="6308725"/>
            <a:ext cx="8064375" cy="549275"/>
          </a:xfrm>
        </p:spPr>
        <p:txBody>
          <a:bodyPr/>
          <a:lstStyle/>
          <a:p>
            <a:pPr>
              <a:defRPr/>
            </a:pPr>
            <a:r>
              <a:rPr lang="en-US" dirty="0">
                <a:solidFill>
                  <a:prstClr val="white"/>
                </a:solidFill>
              </a:rPr>
              <a:t>Local Maternity Service Packs – Preconception and conception</a:t>
            </a:r>
          </a:p>
        </p:txBody>
      </p:sp>
      <p:sp>
        <p:nvSpPr>
          <p:cNvPr id="6" name="TextBox 5"/>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NHS Digital</a:t>
            </a:r>
          </a:p>
          <a:p>
            <a:r>
              <a:rPr lang="en-GB" sz="900" dirty="0" smtClean="0">
                <a:solidFill>
                  <a:schemeClr val="tx1">
                    <a:lumMod val="50000"/>
                    <a:lumOff val="50000"/>
                  </a:schemeClr>
                </a:solidFill>
                <a:latin typeface="+mn-lt"/>
              </a:rPr>
              <a:t>Link: </a:t>
            </a:r>
            <a:r>
              <a:rPr lang="en-GB" sz="900" dirty="0">
                <a:solidFill>
                  <a:schemeClr val="tx1">
                    <a:lumMod val="50000"/>
                    <a:lumOff val="50000"/>
                  </a:schemeClr>
                </a:solidFill>
                <a:latin typeface="+mn-lt"/>
                <a:hlinkClick r:id="rId3"/>
              </a:rPr>
              <a:t>http://</a:t>
            </a:r>
            <a:r>
              <a:rPr lang="en-GB" sz="900" dirty="0" smtClean="0">
                <a:solidFill>
                  <a:schemeClr val="tx1">
                    <a:lumMod val="50000"/>
                    <a:lumOff val="50000"/>
                  </a:schemeClr>
                </a:solidFill>
                <a:latin typeface="+mn-lt"/>
                <a:hlinkClick r:id="rId3"/>
              </a:rPr>
              <a:t>digital.nhs.uk/pubs/maternity1516</a:t>
            </a:r>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1025" name="Picture 1"/>
          <p:cNvPicPr>
            <a:picLocks noGrp="1" noChangeAspect="1" noChangeArrowheads="1"/>
          </p:cNvPicPr>
          <p:nvPr>
            <p:ph idx="1"/>
          </p:nvPr>
        </p:nvPicPr>
        <p:blipFill>
          <a:blip r:embed="rId4" cstate="email">
            <a:extLst>
              <a:ext uri="{28A0092B-C50C-407E-A947-70E740481C1C}">
                <a14:useLocalDpi xmlns:a14="http://schemas.microsoft.com/office/drawing/2010/main" xmlns="" val="0"/>
              </a:ext>
            </a:extLst>
          </a:blip>
          <a:srcRect/>
          <a:stretch>
            <a:fillRect/>
          </a:stretch>
        </p:blipFill>
        <p:spPr bwMode="auto">
          <a:xfrm>
            <a:off x="1475656" y="1063658"/>
            <a:ext cx="6840760" cy="47412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44325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77" y="116632"/>
            <a:ext cx="8940427" cy="476672"/>
          </a:xfrm>
        </p:spPr>
        <p:txBody>
          <a:bodyPr>
            <a:normAutofit/>
          </a:bodyPr>
          <a:lstStyle/>
          <a:p>
            <a:r>
              <a:rPr lang="en-GB" sz="2800" b="0" dirty="0" smtClean="0"/>
              <a:t>Under 18 conceptions</a:t>
            </a:r>
            <a:endParaRPr lang="en-GB" sz="28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27</a:t>
            </a:fld>
            <a:endParaRPr lang="en-US" dirty="0"/>
          </a:p>
        </p:txBody>
      </p:sp>
      <p:sp>
        <p:nvSpPr>
          <p:cNvPr id="7" name="Footer Placeholder 4"/>
          <p:cNvSpPr>
            <a:spLocks noGrp="1"/>
          </p:cNvSpPr>
          <p:nvPr>
            <p:ph type="ftr" sz="quarter" idx="11"/>
          </p:nvPr>
        </p:nvSpPr>
        <p:spPr>
          <a:xfrm>
            <a:off x="899592" y="6308725"/>
            <a:ext cx="8064375" cy="549275"/>
          </a:xfrm>
        </p:spPr>
        <p:txBody>
          <a:bodyPr/>
          <a:lstStyle/>
          <a:p>
            <a:pPr>
              <a:defRPr/>
            </a:pPr>
            <a:r>
              <a:rPr lang="en-US" dirty="0">
                <a:solidFill>
                  <a:prstClr val="white"/>
                </a:solidFill>
              </a:rPr>
              <a:t>Local Maternity Service Packs – Preconception and conception</a:t>
            </a:r>
          </a:p>
        </p:txBody>
      </p:sp>
      <p:sp>
        <p:nvSpPr>
          <p:cNvPr id="6" name="TextBox 5"/>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rPr>
              <a:t>Source data: Fingertips – Pregnancy and birth profile, 2015</a:t>
            </a:r>
          </a:p>
          <a:p>
            <a:r>
              <a:rPr lang="en-GB" sz="900" dirty="0">
                <a:solidFill>
                  <a:schemeClr val="tx1">
                    <a:lumMod val="50000"/>
                    <a:lumOff val="50000"/>
                  </a:schemeClr>
                </a:solidFill>
              </a:rPr>
              <a:t>Link: </a:t>
            </a:r>
            <a:r>
              <a:rPr lang="en-GB" sz="900" dirty="0">
                <a:solidFill>
                  <a:schemeClr val="tx1">
                    <a:lumMod val="50000"/>
                    <a:lumOff val="50000"/>
                  </a:schemeClr>
                </a:solidFill>
                <a:hlinkClick r:id="rId3"/>
              </a:rPr>
              <a:t>https://fingertips.phe.org.uk/profile-group/child-health/profile/child-health-pregnancy</a:t>
            </a:r>
            <a:endParaRPr lang="en-GB" sz="900" dirty="0">
              <a:solidFill>
                <a:schemeClr val="tx1">
                  <a:lumMod val="50000"/>
                  <a:lumOff val="50000"/>
                </a:schemeClr>
              </a:solidFill>
            </a:endParaRP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39752" y="836712"/>
            <a:ext cx="405765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1746"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9500" y="1340768"/>
            <a:ext cx="6718897" cy="4437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052977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69" y="116632"/>
            <a:ext cx="8856984" cy="476672"/>
          </a:xfrm>
        </p:spPr>
        <p:txBody>
          <a:bodyPr>
            <a:normAutofit/>
          </a:bodyPr>
          <a:lstStyle/>
          <a:p>
            <a:r>
              <a:rPr lang="en-GB" sz="2800" b="0" dirty="0" smtClean="0"/>
              <a:t>Under 18 conceptions by deprivation decile</a:t>
            </a:r>
            <a:endParaRPr lang="en-GB" sz="28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28</a:t>
            </a:fld>
            <a:endParaRPr lang="en-US" dirty="0"/>
          </a:p>
        </p:txBody>
      </p:sp>
      <p:sp>
        <p:nvSpPr>
          <p:cNvPr id="7" name="Footer Placeholder 4"/>
          <p:cNvSpPr>
            <a:spLocks noGrp="1"/>
          </p:cNvSpPr>
          <p:nvPr>
            <p:ph type="ftr" sz="quarter" idx="11"/>
          </p:nvPr>
        </p:nvSpPr>
        <p:spPr>
          <a:xfrm>
            <a:off x="899592" y="6308725"/>
            <a:ext cx="8064375" cy="549275"/>
          </a:xfrm>
        </p:spPr>
        <p:txBody>
          <a:bodyPr/>
          <a:lstStyle/>
          <a:p>
            <a:pPr>
              <a:defRPr/>
            </a:pPr>
            <a:r>
              <a:rPr lang="en-US" dirty="0">
                <a:solidFill>
                  <a:prstClr val="white"/>
                </a:solidFill>
              </a:rPr>
              <a:t>Local Maternity Service Packs – Preconception and conception</a:t>
            </a:r>
          </a:p>
        </p:txBody>
      </p:sp>
      <p:sp>
        <p:nvSpPr>
          <p:cNvPr id="6" name="TextBox 5"/>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rPr>
              <a:t>Source data: Fingertips – Pregnancy and birth profile, 2015</a:t>
            </a:r>
          </a:p>
          <a:p>
            <a:r>
              <a:rPr lang="en-GB" sz="900" dirty="0">
                <a:solidFill>
                  <a:schemeClr val="tx1">
                    <a:lumMod val="50000"/>
                    <a:lumOff val="50000"/>
                  </a:schemeClr>
                </a:solidFill>
              </a:rPr>
              <a:t>Link: </a:t>
            </a:r>
            <a:r>
              <a:rPr lang="en-GB" sz="900" dirty="0">
                <a:solidFill>
                  <a:schemeClr val="tx1">
                    <a:lumMod val="50000"/>
                    <a:lumOff val="50000"/>
                  </a:schemeClr>
                </a:solidFill>
                <a:hlinkClick r:id="rId3"/>
              </a:rPr>
              <a:t>https://fingertips.phe.org.uk/profile-group/child-health/profile/child-health-pregnancy</a:t>
            </a:r>
            <a:endParaRPr lang="en-GB" sz="900" dirty="0">
              <a:solidFill>
                <a:schemeClr val="tx1">
                  <a:lumMod val="50000"/>
                  <a:lumOff val="50000"/>
                </a:schemeClr>
              </a:solidFill>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67744" y="895095"/>
            <a:ext cx="3981450" cy="266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02"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9500" y="1484784"/>
            <a:ext cx="7156819" cy="42937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758520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69" y="116632"/>
            <a:ext cx="8856984" cy="476672"/>
          </a:xfrm>
        </p:spPr>
        <p:txBody>
          <a:bodyPr>
            <a:normAutofit/>
          </a:bodyPr>
          <a:lstStyle/>
          <a:p>
            <a:r>
              <a:rPr lang="en-GB" sz="2800" b="0" dirty="0" smtClean="0"/>
              <a:t>Under 16s conception rate</a:t>
            </a:r>
            <a:endParaRPr lang="en-GB" sz="28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29</a:t>
            </a:fld>
            <a:endParaRPr lang="en-US" dirty="0"/>
          </a:p>
        </p:txBody>
      </p:sp>
      <p:sp>
        <p:nvSpPr>
          <p:cNvPr id="7" name="Footer Placeholder 4"/>
          <p:cNvSpPr>
            <a:spLocks noGrp="1"/>
          </p:cNvSpPr>
          <p:nvPr>
            <p:ph type="ftr" sz="quarter" idx="11"/>
          </p:nvPr>
        </p:nvSpPr>
        <p:spPr>
          <a:xfrm>
            <a:off x="899592" y="6308725"/>
            <a:ext cx="8064375" cy="549275"/>
          </a:xfrm>
        </p:spPr>
        <p:txBody>
          <a:bodyPr/>
          <a:lstStyle/>
          <a:p>
            <a:pPr>
              <a:defRPr/>
            </a:pPr>
            <a:r>
              <a:rPr lang="en-US" dirty="0">
                <a:solidFill>
                  <a:prstClr val="white"/>
                </a:solidFill>
              </a:rPr>
              <a:t>Local Maternity Service Packs – Preconception and conception</a:t>
            </a:r>
          </a:p>
        </p:txBody>
      </p:sp>
      <p:sp>
        <p:nvSpPr>
          <p:cNvPr id="6" name="TextBox 5"/>
          <p:cNvSpPr txBox="1"/>
          <p:nvPr/>
        </p:nvSpPr>
        <p:spPr>
          <a:xfrm>
            <a:off x="24061" y="5916860"/>
            <a:ext cx="8928992" cy="507831"/>
          </a:xfrm>
          <a:prstGeom prst="rect">
            <a:avLst/>
          </a:prstGeom>
          <a:noFill/>
        </p:spPr>
        <p:txBody>
          <a:bodyPr wrap="square" rtlCol="0">
            <a:spAutoFit/>
          </a:bodyPr>
          <a:lstStyle/>
          <a:p>
            <a:r>
              <a:rPr lang="en-GB" sz="900" dirty="0">
                <a:solidFill>
                  <a:schemeClr val="tx1">
                    <a:lumMod val="50000"/>
                    <a:lumOff val="50000"/>
                  </a:schemeClr>
                </a:solidFill>
              </a:rPr>
              <a:t>Source data: Fingertips – Pregnancy and birth profile, 2015</a:t>
            </a:r>
          </a:p>
          <a:p>
            <a:r>
              <a:rPr lang="en-GB" sz="900" dirty="0">
                <a:solidFill>
                  <a:schemeClr val="tx1">
                    <a:lumMod val="50000"/>
                    <a:lumOff val="50000"/>
                  </a:schemeClr>
                </a:solidFill>
              </a:rPr>
              <a:t>Link: </a:t>
            </a:r>
            <a:r>
              <a:rPr lang="en-GB" sz="900" dirty="0">
                <a:solidFill>
                  <a:schemeClr val="tx1">
                    <a:lumMod val="50000"/>
                    <a:lumOff val="50000"/>
                  </a:schemeClr>
                </a:solidFill>
                <a:hlinkClick r:id="rId3"/>
              </a:rPr>
              <a:t>https://fingertips.phe.org.uk/profile-group/child-health/profile/child-health-pregnancy</a:t>
            </a:r>
            <a:endParaRPr lang="en-GB" sz="900" dirty="0">
              <a:solidFill>
                <a:schemeClr val="tx1">
                  <a:lumMod val="50000"/>
                  <a:lumOff val="50000"/>
                </a:schemeClr>
              </a:solidFill>
            </a:endParaRPr>
          </a:p>
          <a:p>
            <a:r>
              <a:rPr lang="en-GB" sz="900" dirty="0" smtClean="0">
                <a:solidFill>
                  <a:schemeClr val="tx1">
                    <a:lumMod val="50000"/>
                    <a:lumOff val="50000"/>
                  </a:schemeClr>
                </a:solidFill>
                <a:latin typeface="+mn-lt"/>
              </a:rPr>
              <a:t>/</a:t>
            </a:r>
            <a:endParaRPr lang="en-GB" sz="900" dirty="0">
              <a:solidFill>
                <a:schemeClr val="tx1">
                  <a:lumMod val="50000"/>
                  <a:lumOff val="50000"/>
                </a:schemeClr>
              </a:solidFill>
              <a:latin typeface="+mn-lt"/>
            </a:endParaRP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39752" y="836712"/>
            <a:ext cx="405765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770"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9500" y="1587499"/>
            <a:ext cx="6345337"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05297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028000" cy="648072"/>
          </a:xfrm>
        </p:spPr>
        <p:txBody>
          <a:bodyPr>
            <a:normAutofit/>
          </a:bodyPr>
          <a:lstStyle/>
          <a:p>
            <a:r>
              <a:rPr lang="en-GB" sz="2800" b="0" dirty="0" smtClean="0"/>
              <a:t>How to use these packs (1)</a:t>
            </a:r>
            <a:endParaRPr lang="en-GB" sz="2800" b="0" dirty="0"/>
          </a:p>
        </p:txBody>
      </p:sp>
      <p:sp>
        <p:nvSpPr>
          <p:cNvPr id="3" name="Content Placeholder 2"/>
          <p:cNvSpPr>
            <a:spLocks noGrp="1"/>
          </p:cNvSpPr>
          <p:nvPr>
            <p:ph idx="1"/>
          </p:nvPr>
        </p:nvSpPr>
        <p:spPr>
          <a:xfrm>
            <a:off x="251520" y="764704"/>
            <a:ext cx="8334480" cy="5387751"/>
          </a:xfrm>
        </p:spPr>
        <p:txBody>
          <a:bodyPr/>
          <a:lstStyle/>
          <a:p>
            <a:r>
              <a:rPr lang="en-GB" dirty="0" smtClean="0"/>
              <a:t>Domains</a:t>
            </a:r>
          </a:p>
          <a:p>
            <a:pPr>
              <a:spcBef>
                <a:spcPts val="600"/>
              </a:spcBef>
            </a:pPr>
            <a:r>
              <a:rPr lang="en-GB" sz="1400" dirty="0" smtClean="0"/>
              <a:t>The pack groups the indicators produced into 7 domains:</a:t>
            </a:r>
          </a:p>
          <a:p>
            <a:pPr marL="434975" lvl="3" indent="0">
              <a:buNone/>
            </a:pPr>
            <a:r>
              <a:rPr lang="en-GB" sz="1200" b="1" dirty="0" smtClean="0"/>
              <a:t>Domain 1 – Population</a:t>
            </a:r>
          </a:p>
          <a:p>
            <a:pPr marL="434975" lvl="3" indent="0">
              <a:buNone/>
            </a:pPr>
            <a:r>
              <a:rPr lang="en-GB" sz="1200" b="1" dirty="0" smtClean="0"/>
              <a:t>Domain 2 -  System Overview</a:t>
            </a:r>
          </a:p>
          <a:p>
            <a:pPr marL="434975" lvl="3" indent="0">
              <a:buNone/>
            </a:pPr>
            <a:r>
              <a:rPr lang="en-GB" sz="1200" b="1" dirty="0" smtClean="0"/>
              <a:t>Domain 3 – Pre-conception and conception</a:t>
            </a:r>
          </a:p>
          <a:p>
            <a:pPr marL="434975" lvl="3" indent="0">
              <a:buNone/>
            </a:pPr>
            <a:r>
              <a:rPr lang="en-GB" sz="1200" b="1" dirty="0" smtClean="0"/>
              <a:t>Domain 4 – Antenatal care</a:t>
            </a:r>
          </a:p>
          <a:p>
            <a:pPr marL="434975" lvl="3" indent="0">
              <a:buNone/>
            </a:pPr>
            <a:r>
              <a:rPr lang="en-GB" sz="1200" b="1" dirty="0" smtClean="0"/>
              <a:t>Domain 5 – Birth</a:t>
            </a:r>
          </a:p>
          <a:p>
            <a:pPr marL="434975" lvl="3" indent="0">
              <a:buNone/>
            </a:pPr>
            <a:r>
              <a:rPr lang="en-GB" sz="1200" b="1" dirty="0" smtClean="0"/>
              <a:t>Domain 6 – Postnatal care</a:t>
            </a:r>
          </a:p>
          <a:p>
            <a:pPr marL="434975" lvl="3" indent="0">
              <a:buNone/>
            </a:pPr>
            <a:r>
              <a:rPr lang="en-GB" sz="1200" b="1" dirty="0" smtClean="0"/>
              <a:t>Domain 7 – Health issues</a:t>
            </a:r>
          </a:p>
          <a:p>
            <a:pPr marL="434975" lvl="3" indent="0">
              <a:buNone/>
            </a:pPr>
            <a:r>
              <a:rPr lang="en-GB" sz="1200" b="1" dirty="0" smtClean="0"/>
              <a:t>(Domains 3 to 6 broadly follow the maternity pathway)</a:t>
            </a:r>
          </a:p>
          <a:p>
            <a:r>
              <a:rPr lang="en-GB" dirty="0" smtClean="0"/>
              <a:t>Geographies </a:t>
            </a:r>
          </a:p>
          <a:p>
            <a:pPr marL="0">
              <a:spcBef>
                <a:spcPts val="600"/>
              </a:spcBef>
            </a:pPr>
            <a:r>
              <a:rPr lang="en-GB" sz="1400" dirty="0" smtClean="0"/>
              <a:t>Indicators have been produced by CCG where available, otherwise we have used LA and sometimes provider level data depending on how the data is reported. We have derived STP values either based on CCG values or </a:t>
            </a:r>
            <a:r>
              <a:rPr lang="en-GB" sz="1400" b="1" i="1" dirty="0" smtClean="0"/>
              <a:t>estimated </a:t>
            </a:r>
            <a:r>
              <a:rPr lang="en-GB" sz="1400" dirty="0" smtClean="0"/>
              <a:t>using local authority values. </a:t>
            </a:r>
            <a:r>
              <a:rPr lang="en-GB" sz="1400" dirty="0"/>
              <a:t>See appendix 1 for description of methodologies. </a:t>
            </a:r>
            <a:endParaRPr lang="en-GB" sz="1400" dirty="0" smtClean="0"/>
          </a:p>
          <a:p>
            <a:pPr marL="0">
              <a:spcBef>
                <a:spcPts val="600"/>
              </a:spcBef>
            </a:pPr>
            <a:r>
              <a:rPr lang="en-GB" dirty="0" smtClean="0"/>
              <a:t>Inequalities</a:t>
            </a:r>
          </a:p>
          <a:p>
            <a:pPr marL="0">
              <a:spcBef>
                <a:spcPts val="600"/>
              </a:spcBef>
            </a:pPr>
            <a:r>
              <a:rPr lang="en-GB" sz="1400" dirty="0"/>
              <a:t>Where there is data available we have produced some inequalities charts based on deprivation deciles, please note </a:t>
            </a:r>
            <a:r>
              <a:rPr lang="en-GB" sz="1400" dirty="0" smtClean="0"/>
              <a:t>this is </a:t>
            </a:r>
            <a:r>
              <a:rPr lang="en-GB" sz="1400" dirty="0"/>
              <a:t>only available at England level. </a:t>
            </a:r>
            <a:r>
              <a:rPr lang="en-GB" sz="1400" dirty="0" smtClean="0"/>
              <a:t>There is a breakdown provided </a:t>
            </a:r>
            <a:r>
              <a:rPr lang="en-GB" sz="1400" dirty="0"/>
              <a:t>of the proportion of the STP population in each decile in the Population domain.</a:t>
            </a:r>
          </a:p>
          <a:p>
            <a:endParaRPr lang="en-GB"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3</a:t>
            </a:fld>
            <a:endParaRPr lang="en-US" dirty="0">
              <a:solidFill>
                <a:prstClr val="white"/>
              </a:solidFill>
            </a:endParaRPr>
          </a:p>
        </p:txBody>
      </p:sp>
      <p:sp>
        <p:nvSpPr>
          <p:cNvPr id="5" name="Footer Placeholder 4"/>
          <p:cNvSpPr>
            <a:spLocks noGrp="1"/>
          </p:cNvSpPr>
          <p:nvPr>
            <p:ph type="ftr" sz="quarter" idx="11"/>
          </p:nvPr>
        </p:nvSpPr>
        <p:spPr>
          <a:xfrm>
            <a:off x="899592" y="6309320"/>
            <a:ext cx="8064375" cy="549275"/>
          </a:xfrm>
        </p:spPr>
        <p:txBody>
          <a:bodyPr/>
          <a:lstStyle/>
          <a:p>
            <a:pPr>
              <a:defRPr/>
            </a:pPr>
            <a:r>
              <a:rPr lang="en-GB" dirty="0" smtClean="0">
                <a:solidFill>
                  <a:prstClr val="white"/>
                </a:solidFill>
              </a:rPr>
              <a:t>Local Maternity Service Packs </a:t>
            </a:r>
            <a:r>
              <a:rPr lang="en-GB" dirty="0">
                <a:solidFill>
                  <a:prstClr val="white"/>
                </a:solidFill>
              </a:rPr>
              <a:t>– about this pack</a:t>
            </a:r>
            <a:endParaRPr lang="en-US" dirty="0">
              <a:solidFill>
                <a:prstClr val="white"/>
              </a:solidFill>
            </a:endParaRPr>
          </a:p>
        </p:txBody>
      </p:sp>
    </p:spTree>
    <p:extLst>
      <p:ext uri="{BB962C8B-B14F-4D97-AF65-F5344CB8AC3E}">
        <p14:creationId xmlns:p14="http://schemas.microsoft.com/office/powerpoint/2010/main" xmlns="" val="409143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69" y="116632"/>
            <a:ext cx="8856984" cy="476672"/>
          </a:xfrm>
        </p:spPr>
        <p:txBody>
          <a:bodyPr>
            <a:normAutofit/>
          </a:bodyPr>
          <a:lstStyle/>
          <a:p>
            <a:r>
              <a:rPr lang="en-GB" sz="2800" b="0" dirty="0" smtClean="0"/>
              <a:t>Under 16s conception rate by deprivation decile</a:t>
            </a:r>
            <a:endParaRPr lang="en-GB" sz="28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30</a:t>
            </a:fld>
            <a:endParaRPr lang="en-US" dirty="0"/>
          </a:p>
        </p:txBody>
      </p:sp>
      <p:sp>
        <p:nvSpPr>
          <p:cNvPr id="7" name="Footer Placeholder 4"/>
          <p:cNvSpPr>
            <a:spLocks noGrp="1"/>
          </p:cNvSpPr>
          <p:nvPr>
            <p:ph type="ftr" sz="quarter" idx="11"/>
          </p:nvPr>
        </p:nvSpPr>
        <p:spPr>
          <a:xfrm>
            <a:off x="899592" y="6308725"/>
            <a:ext cx="8064375" cy="549275"/>
          </a:xfrm>
        </p:spPr>
        <p:txBody>
          <a:bodyPr/>
          <a:lstStyle/>
          <a:p>
            <a:pPr>
              <a:defRPr/>
            </a:pPr>
            <a:r>
              <a:rPr lang="en-US" dirty="0">
                <a:solidFill>
                  <a:prstClr val="white"/>
                </a:solidFill>
              </a:rPr>
              <a:t>Local Maternity Service Packs – Preconception and conception</a:t>
            </a:r>
          </a:p>
        </p:txBody>
      </p:sp>
      <p:sp>
        <p:nvSpPr>
          <p:cNvPr id="6" name="TextBox 5"/>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rPr>
              <a:t>Source data: Fingertips – Pregnancy and birth profile, 2015</a:t>
            </a:r>
          </a:p>
          <a:p>
            <a:r>
              <a:rPr lang="en-GB" sz="900" dirty="0">
                <a:solidFill>
                  <a:schemeClr val="tx1">
                    <a:lumMod val="50000"/>
                    <a:lumOff val="50000"/>
                  </a:schemeClr>
                </a:solidFill>
              </a:rPr>
              <a:t>Link: </a:t>
            </a:r>
            <a:r>
              <a:rPr lang="en-GB" sz="900" dirty="0">
                <a:solidFill>
                  <a:schemeClr val="tx1">
                    <a:lumMod val="50000"/>
                    <a:lumOff val="50000"/>
                  </a:schemeClr>
                </a:solidFill>
                <a:hlinkClick r:id="rId3"/>
              </a:rPr>
              <a:t>https://fingertips.phe.org.uk/profile-group/child-health/profile/child-health-pregnancy</a:t>
            </a:r>
            <a:endParaRPr lang="en-GB" sz="900" dirty="0">
              <a:solidFill>
                <a:schemeClr val="tx1">
                  <a:lumMod val="50000"/>
                  <a:lumOff val="50000"/>
                </a:schemeClr>
              </a:solidFill>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67744" y="895095"/>
            <a:ext cx="3981450" cy="266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2226"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9500" y="1479931"/>
            <a:ext cx="7164908" cy="42985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81265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69" y="116632"/>
            <a:ext cx="8856984" cy="476672"/>
          </a:xfrm>
        </p:spPr>
        <p:txBody>
          <a:bodyPr>
            <a:normAutofit/>
          </a:bodyPr>
          <a:lstStyle/>
          <a:p>
            <a:r>
              <a:rPr lang="en-GB" sz="2800" b="0" dirty="0" smtClean="0"/>
              <a:t>Under 18s conceptions leading to abortion (%)</a:t>
            </a:r>
            <a:endParaRPr lang="en-GB" sz="28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31</a:t>
            </a:fld>
            <a:endParaRPr lang="en-US" dirty="0"/>
          </a:p>
        </p:txBody>
      </p:sp>
      <p:sp>
        <p:nvSpPr>
          <p:cNvPr id="7" name="Footer Placeholder 4"/>
          <p:cNvSpPr>
            <a:spLocks noGrp="1"/>
          </p:cNvSpPr>
          <p:nvPr>
            <p:ph type="ftr" sz="quarter" idx="11"/>
          </p:nvPr>
        </p:nvSpPr>
        <p:spPr>
          <a:xfrm>
            <a:off x="899592" y="6308725"/>
            <a:ext cx="8064375" cy="549275"/>
          </a:xfrm>
        </p:spPr>
        <p:txBody>
          <a:bodyPr/>
          <a:lstStyle/>
          <a:p>
            <a:pPr>
              <a:defRPr/>
            </a:pPr>
            <a:r>
              <a:rPr lang="en-US" dirty="0">
                <a:solidFill>
                  <a:prstClr val="white"/>
                </a:solidFill>
              </a:rPr>
              <a:t>Local Maternity Service Packs – Preconception and conception</a:t>
            </a:r>
          </a:p>
        </p:txBody>
      </p:sp>
      <p:sp>
        <p:nvSpPr>
          <p:cNvPr id="6" name="TextBox 5"/>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rPr>
              <a:t>Source data: Fingertips – Pregnancy and birth profile, 2015</a:t>
            </a:r>
          </a:p>
          <a:p>
            <a:r>
              <a:rPr lang="en-GB" sz="900" dirty="0">
                <a:solidFill>
                  <a:schemeClr val="tx1">
                    <a:lumMod val="50000"/>
                    <a:lumOff val="50000"/>
                  </a:schemeClr>
                </a:solidFill>
              </a:rPr>
              <a:t>Link: </a:t>
            </a:r>
            <a:r>
              <a:rPr lang="en-GB" sz="900" dirty="0">
                <a:solidFill>
                  <a:schemeClr val="tx1">
                    <a:lumMod val="50000"/>
                    <a:lumOff val="50000"/>
                  </a:schemeClr>
                </a:solidFill>
                <a:hlinkClick r:id="rId3"/>
              </a:rPr>
              <a:t>https://fingertips.phe.org.uk/profile-group/child-health/profile/child-health-pregnancy</a:t>
            </a:r>
            <a:endParaRPr lang="en-GB" sz="900" dirty="0">
              <a:solidFill>
                <a:schemeClr val="tx1">
                  <a:lumMod val="50000"/>
                  <a:lumOff val="50000"/>
                </a:schemeClr>
              </a:solidFill>
            </a:endParaRP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39752" y="836712"/>
            <a:ext cx="405765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3794"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9500" y="1379106"/>
            <a:ext cx="6660852" cy="43993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052977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84" y="116632"/>
            <a:ext cx="8784976" cy="476672"/>
          </a:xfrm>
        </p:spPr>
        <p:txBody>
          <a:bodyPr>
            <a:normAutofit/>
          </a:bodyPr>
          <a:lstStyle/>
          <a:p>
            <a:r>
              <a:rPr lang="en-GB" sz="2600" b="0" dirty="0" smtClean="0"/>
              <a:t>Under 18s conceptions leading to abortion (%) by deprivation decile</a:t>
            </a:r>
            <a:endParaRPr lang="en-GB" sz="26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32</a:t>
            </a:fld>
            <a:endParaRPr lang="en-US" dirty="0"/>
          </a:p>
        </p:txBody>
      </p:sp>
      <p:sp>
        <p:nvSpPr>
          <p:cNvPr id="7" name="Footer Placeholder 4"/>
          <p:cNvSpPr>
            <a:spLocks noGrp="1"/>
          </p:cNvSpPr>
          <p:nvPr>
            <p:ph type="ftr" sz="quarter" idx="11"/>
          </p:nvPr>
        </p:nvSpPr>
        <p:spPr>
          <a:xfrm>
            <a:off x="899592" y="6308725"/>
            <a:ext cx="8064375" cy="549275"/>
          </a:xfrm>
        </p:spPr>
        <p:txBody>
          <a:bodyPr/>
          <a:lstStyle/>
          <a:p>
            <a:pPr>
              <a:defRPr/>
            </a:pPr>
            <a:r>
              <a:rPr lang="en-US" dirty="0">
                <a:solidFill>
                  <a:prstClr val="white"/>
                </a:solidFill>
              </a:rPr>
              <a:t>Local Maternity Service Packs – Preconception and conception</a:t>
            </a:r>
          </a:p>
        </p:txBody>
      </p:sp>
      <p:sp>
        <p:nvSpPr>
          <p:cNvPr id="6" name="TextBox 5"/>
          <p:cNvSpPr txBox="1"/>
          <p:nvPr/>
        </p:nvSpPr>
        <p:spPr>
          <a:xfrm>
            <a:off x="24061" y="5916860"/>
            <a:ext cx="8928992" cy="507831"/>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Fingertips – Pregnancy and birth profile, 2015</a:t>
            </a:r>
          </a:p>
          <a:p>
            <a:r>
              <a:rPr lang="en-GB" sz="900" dirty="0" smtClean="0">
                <a:solidFill>
                  <a:schemeClr val="tx1">
                    <a:lumMod val="50000"/>
                    <a:lumOff val="50000"/>
                  </a:schemeClr>
                </a:solidFill>
                <a:latin typeface="+mn-lt"/>
              </a:rPr>
              <a:t>Link</a:t>
            </a:r>
            <a:r>
              <a:rPr lang="en-GB" sz="900" dirty="0">
                <a:solidFill>
                  <a:schemeClr val="tx1">
                    <a:lumMod val="50000"/>
                    <a:lumOff val="50000"/>
                  </a:schemeClr>
                </a:solidFill>
                <a:latin typeface="+mn-lt"/>
              </a:rPr>
              <a:t>: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fingertips.phe.org.uk/profile-group/child-health/profile/child-health-pregnancy</a:t>
            </a:r>
            <a:endParaRPr lang="en-GB" sz="900" dirty="0" smtClean="0">
              <a:solidFill>
                <a:schemeClr val="tx1">
                  <a:lumMod val="50000"/>
                  <a:lumOff val="50000"/>
                </a:schemeClr>
              </a:solidFill>
              <a:latin typeface="+mn-lt"/>
            </a:endParaRPr>
          </a:p>
          <a:p>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67744" y="895095"/>
            <a:ext cx="3981450" cy="266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3250"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9500" y="1587500"/>
            <a:ext cx="6985611"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072306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116632"/>
            <a:ext cx="8773541" cy="504056"/>
          </a:xfrm>
        </p:spPr>
        <p:txBody>
          <a:bodyPr>
            <a:normAutofit/>
          </a:bodyPr>
          <a:lstStyle/>
          <a:p>
            <a:r>
              <a:rPr lang="en-GB" sz="2800" b="0" dirty="0" smtClean="0"/>
              <a:t>Abortions</a:t>
            </a:r>
            <a:endParaRPr lang="en-GB" sz="2800" b="0"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33</a:t>
            </a:fld>
            <a:endParaRPr lang="en-US" dirty="0">
              <a:solidFill>
                <a:prstClr val="white"/>
              </a:solidFill>
            </a:endParaRPr>
          </a:p>
        </p:txBody>
      </p:sp>
      <p:sp>
        <p:nvSpPr>
          <p:cNvPr id="5" name="Footer Placeholder 4"/>
          <p:cNvSpPr>
            <a:spLocks noGrp="1"/>
          </p:cNvSpPr>
          <p:nvPr>
            <p:ph type="ftr" sz="quarter" idx="11"/>
          </p:nvPr>
        </p:nvSpPr>
        <p:spPr>
          <a:xfrm>
            <a:off x="899592" y="6308725"/>
            <a:ext cx="8064375" cy="549275"/>
          </a:xfrm>
        </p:spPr>
        <p:txBody>
          <a:bodyPr/>
          <a:lstStyle/>
          <a:p>
            <a:pPr>
              <a:defRPr/>
            </a:pPr>
            <a:r>
              <a:rPr lang="en-US" dirty="0">
                <a:solidFill>
                  <a:prstClr val="white"/>
                </a:solidFill>
              </a:rPr>
              <a:t>Local Maternity Service Packs – Preconception and conception</a:t>
            </a:r>
          </a:p>
        </p:txBody>
      </p:sp>
      <p:sp>
        <p:nvSpPr>
          <p:cNvPr id="6" name="TextBox 5"/>
          <p:cNvSpPr txBox="1"/>
          <p:nvPr/>
        </p:nvSpPr>
        <p:spPr>
          <a:xfrm>
            <a:off x="24061" y="5916860"/>
            <a:ext cx="8928992" cy="507831"/>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A</a:t>
            </a:r>
            <a:r>
              <a:rPr lang="en-GB" sz="900" dirty="0" smtClean="0">
                <a:solidFill>
                  <a:schemeClr val="tx1">
                    <a:lumMod val="50000"/>
                    <a:lumOff val="50000"/>
                  </a:schemeClr>
                </a:solidFill>
              </a:rPr>
              <a:t>bortion </a:t>
            </a:r>
            <a:r>
              <a:rPr lang="en-GB" sz="900" dirty="0">
                <a:solidFill>
                  <a:schemeClr val="tx1">
                    <a:lumMod val="50000"/>
                    <a:lumOff val="50000"/>
                  </a:schemeClr>
                </a:solidFill>
              </a:rPr>
              <a:t>statistics in England and Wales for </a:t>
            </a:r>
            <a:r>
              <a:rPr lang="en-GB" sz="900" dirty="0" smtClean="0">
                <a:solidFill>
                  <a:schemeClr val="tx1">
                    <a:lumMod val="50000"/>
                    <a:lumOff val="50000"/>
                  </a:schemeClr>
                </a:solidFill>
              </a:rPr>
              <a:t>2016</a:t>
            </a:r>
            <a:r>
              <a:rPr lang="en-GB" sz="900" dirty="0" smtClean="0">
                <a:solidFill>
                  <a:schemeClr val="tx1">
                    <a:lumMod val="50000"/>
                    <a:lumOff val="50000"/>
                  </a:schemeClr>
                </a:solidFill>
                <a:latin typeface="+mn-lt"/>
              </a:rPr>
              <a:t>, DH, 2016</a:t>
            </a:r>
          </a:p>
          <a:p>
            <a:r>
              <a:rPr lang="en-GB" sz="900" dirty="0" smtClean="0">
                <a:solidFill>
                  <a:schemeClr val="tx1">
                    <a:lumMod val="50000"/>
                    <a:lumOff val="50000"/>
                  </a:schemeClr>
                </a:solidFill>
                <a:latin typeface="+mn-lt"/>
              </a:rPr>
              <a:t>Link</a:t>
            </a:r>
            <a:r>
              <a:rPr lang="en-GB" sz="900" dirty="0">
                <a:solidFill>
                  <a:schemeClr val="tx1">
                    <a:lumMod val="50000"/>
                    <a:lumOff val="50000"/>
                  </a:schemeClr>
                </a:solidFill>
                <a:latin typeface="+mn-lt"/>
              </a:rPr>
              <a:t>: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www.gov.uk/government/statistics/report-on-abortion-statistics-in-england-and-wales-for-2016#history</a:t>
            </a:r>
            <a:endParaRPr lang="en-GB" sz="900" dirty="0" smtClean="0">
              <a:solidFill>
                <a:schemeClr val="tx1">
                  <a:lumMod val="50000"/>
                  <a:lumOff val="50000"/>
                </a:schemeClr>
              </a:solidFill>
              <a:latin typeface="+mn-lt"/>
            </a:endParaRPr>
          </a:p>
          <a:p>
            <a:endParaRPr lang="en-GB" sz="900" dirty="0">
              <a:solidFill>
                <a:schemeClr val="tx1">
                  <a:lumMod val="50000"/>
                  <a:lumOff val="50000"/>
                </a:schemeClr>
              </a:solidFill>
              <a:latin typeface="+mn-lt"/>
            </a:endParaRPr>
          </a:p>
        </p:txBody>
      </p:sp>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19672" y="692696"/>
            <a:ext cx="5133975" cy="295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6"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35000" y="987971"/>
            <a:ext cx="7539309" cy="444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2843808" y="1860846"/>
            <a:ext cx="1008112" cy="338554"/>
          </a:xfrm>
          <a:prstGeom prst="rect">
            <a:avLst/>
          </a:prstGeom>
          <a:noFill/>
        </p:spPr>
        <p:txBody>
          <a:bodyPr wrap="square" rtlCol="0">
            <a:spAutoFit/>
          </a:bodyPr>
          <a:lstStyle/>
          <a:p>
            <a:r>
              <a:rPr lang="en-GB" sz="1600" dirty="0" smtClean="0"/>
              <a:t>**</a:t>
            </a:r>
            <a:endParaRPr lang="en-GB" sz="1600" dirty="0"/>
          </a:p>
        </p:txBody>
      </p:sp>
      <p:sp>
        <p:nvSpPr>
          <p:cNvPr id="9" name="TextBox 8"/>
          <p:cNvSpPr txBox="1"/>
          <p:nvPr/>
        </p:nvSpPr>
        <p:spPr>
          <a:xfrm>
            <a:off x="2843808" y="2199400"/>
            <a:ext cx="1008112" cy="338554"/>
          </a:xfrm>
          <a:prstGeom prst="rect">
            <a:avLst/>
          </a:prstGeom>
          <a:noFill/>
        </p:spPr>
        <p:txBody>
          <a:bodyPr wrap="square" rtlCol="0">
            <a:spAutoFit/>
          </a:bodyPr>
          <a:lstStyle/>
          <a:p>
            <a:r>
              <a:rPr lang="en-GB" sz="1600" dirty="0" smtClean="0"/>
              <a:t>**</a:t>
            </a:r>
            <a:endParaRPr lang="en-GB" sz="1600" dirty="0"/>
          </a:p>
        </p:txBody>
      </p:sp>
      <p:sp>
        <p:nvSpPr>
          <p:cNvPr id="10" name="TextBox 9"/>
          <p:cNvSpPr txBox="1"/>
          <p:nvPr/>
        </p:nvSpPr>
        <p:spPr>
          <a:xfrm>
            <a:off x="251520" y="5577947"/>
            <a:ext cx="5112568" cy="276999"/>
          </a:xfrm>
          <a:prstGeom prst="rect">
            <a:avLst/>
          </a:prstGeom>
          <a:noFill/>
        </p:spPr>
        <p:txBody>
          <a:bodyPr wrap="square" rtlCol="0">
            <a:spAutoFit/>
          </a:bodyPr>
          <a:lstStyle/>
          <a:p>
            <a:r>
              <a:rPr lang="en-GB" sz="1200" dirty="0" smtClean="0"/>
              <a:t>** value </a:t>
            </a:r>
            <a:r>
              <a:rPr lang="en-GB" sz="1200" dirty="0"/>
              <a:t>suppressed to protect patient confidentiality</a:t>
            </a:r>
          </a:p>
        </p:txBody>
      </p:sp>
    </p:spTree>
    <p:extLst>
      <p:ext uri="{BB962C8B-B14F-4D97-AF65-F5344CB8AC3E}">
        <p14:creationId xmlns:p14="http://schemas.microsoft.com/office/powerpoint/2010/main" xmlns="" val="2818628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47" y="116632"/>
            <a:ext cx="8845549" cy="504056"/>
          </a:xfrm>
        </p:spPr>
        <p:txBody>
          <a:bodyPr>
            <a:normAutofit/>
          </a:bodyPr>
          <a:lstStyle/>
          <a:p>
            <a:r>
              <a:rPr lang="en-GB" sz="2800" b="0" dirty="0" smtClean="0"/>
              <a:t>Repeat abortions</a:t>
            </a:r>
            <a:endParaRPr lang="en-GB" sz="2800" b="0"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34</a:t>
            </a:fld>
            <a:endParaRPr lang="en-US" dirty="0">
              <a:solidFill>
                <a:prstClr val="white"/>
              </a:solidFill>
            </a:endParaRPr>
          </a:p>
        </p:txBody>
      </p:sp>
      <p:sp>
        <p:nvSpPr>
          <p:cNvPr id="5" name="Footer Placeholder 4"/>
          <p:cNvSpPr>
            <a:spLocks noGrp="1"/>
          </p:cNvSpPr>
          <p:nvPr>
            <p:ph type="ftr" sz="quarter" idx="11"/>
          </p:nvPr>
        </p:nvSpPr>
        <p:spPr>
          <a:xfrm>
            <a:off x="899592" y="6308725"/>
            <a:ext cx="8064375" cy="549275"/>
          </a:xfrm>
        </p:spPr>
        <p:txBody>
          <a:bodyPr/>
          <a:lstStyle/>
          <a:p>
            <a:pPr>
              <a:defRPr/>
            </a:pPr>
            <a:r>
              <a:rPr lang="en-US" dirty="0">
                <a:solidFill>
                  <a:prstClr val="white"/>
                </a:solidFill>
              </a:rPr>
              <a:t>Local Maternity Service Packs – Preconception and conception</a:t>
            </a:r>
          </a:p>
        </p:txBody>
      </p:sp>
      <p:sp>
        <p:nvSpPr>
          <p:cNvPr id="6" name="TextBox 5"/>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rPr>
              <a:t>Source data: Abortion statistics in England and Wales for 2016, DH, 2016</a:t>
            </a:r>
          </a:p>
          <a:p>
            <a:r>
              <a:rPr lang="en-GB" sz="900" dirty="0">
                <a:solidFill>
                  <a:schemeClr val="tx1">
                    <a:lumMod val="50000"/>
                    <a:lumOff val="50000"/>
                  </a:schemeClr>
                </a:solidFill>
              </a:rPr>
              <a:t>Link: </a:t>
            </a:r>
            <a:r>
              <a:rPr lang="en-GB" sz="900" dirty="0">
                <a:solidFill>
                  <a:schemeClr val="tx1">
                    <a:lumMod val="50000"/>
                    <a:lumOff val="50000"/>
                  </a:schemeClr>
                </a:solidFill>
                <a:hlinkClick r:id="rId3"/>
              </a:rPr>
              <a:t>https://www.gov.uk/government/statistics/report-on-abortion-statistics-in-england-and-wales-for-2016#history</a:t>
            </a:r>
            <a:endParaRPr lang="en-GB" sz="900" dirty="0">
              <a:solidFill>
                <a:schemeClr val="tx1">
                  <a:lumMod val="50000"/>
                  <a:lumOff val="50000"/>
                </a:schemeClr>
              </a:solidFill>
            </a:endParaRPr>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75856" y="908720"/>
            <a:ext cx="1828800" cy="257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290"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35000" y="1270000"/>
            <a:ext cx="7543096" cy="444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42876" y="5609083"/>
            <a:ext cx="6390456" cy="307777"/>
          </a:xfrm>
          <a:prstGeom prst="rect">
            <a:avLst/>
          </a:prstGeom>
        </p:spPr>
        <p:txBody>
          <a:bodyPr wrap="square">
            <a:spAutoFit/>
          </a:bodyPr>
          <a:lstStyle/>
          <a:p>
            <a:r>
              <a:rPr lang="en-GB" sz="1400" dirty="0" smtClean="0"/>
              <a:t>** value </a:t>
            </a:r>
            <a:r>
              <a:rPr lang="en-GB" sz="1400" dirty="0"/>
              <a:t>suppressed to protect patient confidentiality</a:t>
            </a:r>
          </a:p>
        </p:txBody>
      </p:sp>
      <p:sp>
        <p:nvSpPr>
          <p:cNvPr id="9" name="TextBox 8"/>
          <p:cNvSpPr txBox="1"/>
          <p:nvPr/>
        </p:nvSpPr>
        <p:spPr>
          <a:xfrm>
            <a:off x="2843808" y="1888546"/>
            <a:ext cx="1008112" cy="338554"/>
          </a:xfrm>
          <a:prstGeom prst="rect">
            <a:avLst/>
          </a:prstGeom>
          <a:noFill/>
        </p:spPr>
        <p:txBody>
          <a:bodyPr wrap="square" rtlCol="0">
            <a:spAutoFit/>
          </a:bodyPr>
          <a:lstStyle/>
          <a:p>
            <a:r>
              <a:rPr lang="en-GB" sz="1600" dirty="0" smtClean="0"/>
              <a:t>**</a:t>
            </a:r>
            <a:endParaRPr lang="en-GB" sz="1600" dirty="0"/>
          </a:p>
        </p:txBody>
      </p:sp>
      <p:sp>
        <p:nvSpPr>
          <p:cNvPr id="10" name="TextBox 9"/>
          <p:cNvSpPr txBox="1"/>
          <p:nvPr/>
        </p:nvSpPr>
        <p:spPr>
          <a:xfrm>
            <a:off x="2843808" y="2370977"/>
            <a:ext cx="1008112" cy="338554"/>
          </a:xfrm>
          <a:prstGeom prst="rect">
            <a:avLst/>
          </a:prstGeom>
          <a:noFill/>
        </p:spPr>
        <p:txBody>
          <a:bodyPr wrap="square" rtlCol="0">
            <a:spAutoFit/>
          </a:bodyPr>
          <a:lstStyle/>
          <a:p>
            <a:r>
              <a:rPr lang="en-GB" sz="1600" dirty="0" smtClean="0"/>
              <a:t>**</a:t>
            </a:r>
            <a:endParaRPr lang="en-GB" sz="1600" dirty="0"/>
          </a:p>
        </p:txBody>
      </p:sp>
    </p:spTree>
    <p:extLst>
      <p:ext uri="{BB962C8B-B14F-4D97-AF65-F5344CB8AC3E}">
        <p14:creationId xmlns:p14="http://schemas.microsoft.com/office/powerpoint/2010/main" xmlns="" val="12483181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Domain 4: Antenatal care</a:t>
            </a:r>
            <a:endParaRPr lang="en-GB"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2913737" cy="17728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313943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47" y="116632"/>
            <a:ext cx="8845549" cy="576064"/>
          </a:xfrm>
        </p:spPr>
        <p:txBody>
          <a:bodyPr>
            <a:normAutofit/>
          </a:bodyPr>
          <a:lstStyle/>
          <a:p>
            <a:r>
              <a:rPr lang="en-GB" sz="2800" b="0" dirty="0" smtClean="0"/>
              <a:t>Antenatal screening</a:t>
            </a:r>
            <a:endParaRPr lang="en-GB" sz="2800" b="0"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36</a:t>
            </a:fld>
            <a:endParaRPr lang="en-US" dirty="0">
              <a:solidFill>
                <a:prstClr val="white"/>
              </a:solidFill>
            </a:endParaRPr>
          </a:p>
        </p:txBody>
      </p:sp>
      <p:sp>
        <p:nvSpPr>
          <p:cNvPr id="5" name="Footer Placeholder 4"/>
          <p:cNvSpPr>
            <a:spLocks noGrp="1"/>
          </p:cNvSpPr>
          <p:nvPr>
            <p:ph type="ftr" sz="quarter" idx="11"/>
          </p:nvPr>
        </p:nvSpPr>
        <p:spPr>
          <a:xfrm>
            <a:off x="899592" y="6308725"/>
            <a:ext cx="8064375" cy="549275"/>
          </a:xfrm>
        </p:spPr>
        <p:txBody>
          <a:bodyPr/>
          <a:lstStyle/>
          <a:p>
            <a:pPr>
              <a:defRPr/>
            </a:pPr>
            <a:r>
              <a:rPr lang="en-US" dirty="0">
                <a:solidFill>
                  <a:prstClr val="white"/>
                </a:solidFill>
              </a:rPr>
              <a:t>Local Maternity Service Packs – </a:t>
            </a:r>
            <a:r>
              <a:rPr lang="en-US" dirty="0" smtClean="0">
                <a:solidFill>
                  <a:prstClr val="white"/>
                </a:solidFill>
              </a:rPr>
              <a:t>Antenatal care</a:t>
            </a:r>
            <a:endParaRPr lang="en-US" dirty="0">
              <a:solidFill>
                <a:prstClr val="white"/>
              </a:solidFill>
            </a:endParaRPr>
          </a:p>
        </p:txBody>
      </p:sp>
      <p:sp>
        <p:nvSpPr>
          <p:cNvPr id="6" name="TextBox 5"/>
          <p:cNvSpPr txBox="1"/>
          <p:nvPr/>
        </p:nvSpPr>
        <p:spPr>
          <a:xfrm>
            <a:off x="-7118" y="5916860"/>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PHE Screening Data, 2016/17</a:t>
            </a:r>
          </a:p>
          <a:p>
            <a:r>
              <a:rPr lang="en-GB" sz="900" dirty="0" smtClean="0">
                <a:solidFill>
                  <a:schemeClr val="tx1">
                    <a:lumMod val="50000"/>
                    <a:lumOff val="50000"/>
                  </a:schemeClr>
                </a:solidFill>
                <a:latin typeface="+mn-lt"/>
              </a:rPr>
              <a:t>Link: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www.gov.uk/government/publications/nhs-screening-programmes-kpi-reports-and-briefings-2016-to-2017</a:t>
            </a:r>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sp>
        <p:nvSpPr>
          <p:cNvPr id="8" name="TextBox 7"/>
          <p:cNvSpPr txBox="1"/>
          <p:nvPr/>
        </p:nvSpPr>
        <p:spPr>
          <a:xfrm>
            <a:off x="35570" y="4725144"/>
            <a:ext cx="9107736" cy="1061829"/>
          </a:xfrm>
          <a:prstGeom prst="rect">
            <a:avLst/>
          </a:prstGeom>
          <a:noFill/>
        </p:spPr>
        <p:txBody>
          <a:bodyPr wrap="square" rtlCol="0">
            <a:spAutoFit/>
          </a:bodyPr>
          <a:lstStyle/>
          <a:p>
            <a:r>
              <a:rPr lang="en-GB" sz="900" dirty="0" smtClean="0"/>
              <a:t>Definitions:</a:t>
            </a:r>
          </a:p>
          <a:p>
            <a:r>
              <a:rPr lang="en-GB" sz="900" dirty="0"/>
              <a:t>ST1: </a:t>
            </a:r>
            <a:r>
              <a:rPr lang="en-GB" sz="900" dirty="0" smtClean="0"/>
              <a:t>The </a:t>
            </a:r>
            <a:r>
              <a:rPr lang="en-GB" sz="900" dirty="0"/>
              <a:t>proportion of pregnant women eligible for antenatal sickle cell and thalassaemia screening for whom a conclusive screening result is available at the day of </a:t>
            </a:r>
            <a:r>
              <a:rPr lang="en-GB" sz="900" dirty="0" smtClean="0"/>
              <a:t>report</a:t>
            </a:r>
          </a:p>
          <a:p>
            <a:r>
              <a:rPr lang="en-GB" sz="900" dirty="0"/>
              <a:t>ST2: </a:t>
            </a:r>
            <a:r>
              <a:rPr lang="en-GB" sz="900" dirty="0" smtClean="0"/>
              <a:t>The </a:t>
            </a:r>
            <a:r>
              <a:rPr lang="en-GB" sz="900" dirty="0"/>
              <a:t>proportion of women having antenatal sickle cell and thalassaemia screening for whom a screening result is available by 10+0 weeks’ </a:t>
            </a:r>
            <a:r>
              <a:rPr lang="en-GB" sz="900" dirty="0" smtClean="0"/>
              <a:t>gestation</a:t>
            </a:r>
          </a:p>
          <a:p>
            <a:r>
              <a:rPr lang="en-GB" sz="900" dirty="0"/>
              <a:t>ST3: </a:t>
            </a:r>
            <a:r>
              <a:rPr lang="en-GB" sz="900" dirty="0" smtClean="0"/>
              <a:t>The </a:t>
            </a:r>
            <a:r>
              <a:rPr lang="en-GB" sz="900" dirty="0"/>
              <a:t>proportion of antenatal sickle cell and thalassaemia samples submitted to the laboratory with a completed </a:t>
            </a:r>
            <a:r>
              <a:rPr lang="en-GB" sz="900" dirty="0" smtClean="0"/>
              <a:t>FOQ</a:t>
            </a:r>
          </a:p>
          <a:p>
            <a:r>
              <a:rPr lang="en-GB" sz="900" dirty="0"/>
              <a:t>ID1: </a:t>
            </a:r>
            <a:r>
              <a:rPr lang="en-GB" sz="900" dirty="0" smtClean="0"/>
              <a:t>The </a:t>
            </a:r>
            <a:r>
              <a:rPr lang="en-GB" sz="900" dirty="0"/>
              <a:t>proportion of pregnant women eligible for HIV screening for whom a confirmed screening result is available at the day of </a:t>
            </a:r>
            <a:r>
              <a:rPr lang="en-GB" sz="900" dirty="0" smtClean="0"/>
              <a:t>report</a:t>
            </a:r>
          </a:p>
          <a:p>
            <a:r>
              <a:rPr lang="en-GB" sz="900" dirty="0"/>
              <a:t>FA1: </a:t>
            </a:r>
            <a:r>
              <a:rPr lang="en-GB" sz="900" dirty="0" smtClean="0"/>
              <a:t>The </a:t>
            </a:r>
            <a:r>
              <a:rPr lang="en-GB" sz="900" dirty="0"/>
              <a:t>proportion of laboratory request forms including complete data prior to screening analysis, submitted to the laboratory within the recommended timeframe of 10+0 to 20+0 weeks’ gestation.</a:t>
            </a:r>
          </a:p>
        </p:txBody>
      </p:sp>
      <p:pic>
        <p:nvPicPr>
          <p:cNvPr id="13314"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23528" y="634999"/>
            <a:ext cx="8598346" cy="3586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167706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928992" cy="504056"/>
          </a:xfrm>
        </p:spPr>
        <p:txBody>
          <a:bodyPr>
            <a:normAutofit/>
          </a:bodyPr>
          <a:lstStyle/>
          <a:p>
            <a:r>
              <a:rPr lang="en-GB" sz="2800" b="0" dirty="0" smtClean="0"/>
              <a:t>Flu vaccinations – pregnant women</a:t>
            </a:r>
            <a:endParaRPr lang="en-GB" sz="2800" b="0"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37</a:t>
            </a:fld>
            <a:endParaRPr lang="en-US" dirty="0">
              <a:solidFill>
                <a:prstClr val="white"/>
              </a:solidFill>
            </a:endParaRPr>
          </a:p>
        </p:txBody>
      </p:sp>
      <p:sp>
        <p:nvSpPr>
          <p:cNvPr id="5" name="Footer Placeholder 4"/>
          <p:cNvSpPr>
            <a:spLocks noGrp="1"/>
          </p:cNvSpPr>
          <p:nvPr>
            <p:ph type="ftr" sz="quarter" idx="11"/>
          </p:nvPr>
        </p:nvSpPr>
        <p:spPr>
          <a:xfrm>
            <a:off x="1044129" y="6317828"/>
            <a:ext cx="8064375" cy="549275"/>
          </a:xfrm>
        </p:spPr>
        <p:txBody>
          <a:bodyPr/>
          <a:lstStyle/>
          <a:p>
            <a:pPr>
              <a:defRPr/>
            </a:pPr>
            <a:r>
              <a:rPr lang="en-US" dirty="0">
                <a:solidFill>
                  <a:prstClr val="white"/>
                </a:solidFill>
              </a:rPr>
              <a:t>Local Maternity Service Packs – Antenatal care</a:t>
            </a:r>
          </a:p>
        </p:txBody>
      </p:sp>
      <p:sp>
        <p:nvSpPr>
          <p:cNvPr id="6" name="TextBox 5"/>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Flu Vaccination data, PHE, 2017</a:t>
            </a:r>
          </a:p>
          <a:p>
            <a:r>
              <a:rPr lang="en-GB" sz="900" dirty="0" smtClean="0">
                <a:solidFill>
                  <a:schemeClr val="tx1">
                    <a:lumMod val="50000"/>
                    <a:lumOff val="50000"/>
                  </a:schemeClr>
                </a:solidFill>
                <a:latin typeface="+mn-lt"/>
              </a:rPr>
              <a:t>Link: </a:t>
            </a:r>
            <a:r>
              <a:rPr lang="en-GB" sz="900" dirty="0" smtClean="0">
                <a:solidFill>
                  <a:schemeClr val="tx1">
                    <a:lumMod val="50000"/>
                    <a:lumOff val="50000"/>
                  </a:schemeClr>
                </a:solidFill>
                <a:latin typeface="+mn-lt"/>
                <a:hlinkClick r:id="rId3"/>
              </a:rPr>
              <a:t>https://www.gov.uk/government/statistics/seasonal-flu-vaccine-uptake-in-gp-patients-in-england-winter-season-2016-to-2017</a:t>
            </a:r>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39752" y="836712"/>
            <a:ext cx="405765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38"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35000" y="1270000"/>
            <a:ext cx="7020608" cy="444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283265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00" y="116632"/>
            <a:ext cx="8028000" cy="648072"/>
          </a:xfrm>
        </p:spPr>
        <p:txBody>
          <a:bodyPr>
            <a:normAutofit/>
          </a:bodyPr>
          <a:lstStyle/>
          <a:p>
            <a:r>
              <a:rPr lang="en-GB" sz="2800" b="0" dirty="0"/>
              <a:t>Pertussis vaccinations – pregnant women</a:t>
            </a:r>
          </a:p>
        </p:txBody>
      </p:sp>
      <p:sp>
        <p:nvSpPr>
          <p:cNvPr id="5" name="Footer Placeholder 4"/>
          <p:cNvSpPr>
            <a:spLocks noGrp="1"/>
          </p:cNvSpPr>
          <p:nvPr>
            <p:ph type="ftr" sz="quarter" idx="11"/>
          </p:nvPr>
        </p:nvSpPr>
        <p:spPr/>
        <p:txBody>
          <a:bodyPr/>
          <a:lstStyle/>
          <a:p>
            <a:pPr>
              <a:defRPr/>
            </a:pPr>
            <a:r>
              <a:rPr lang="en-GB" smtClean="0">
                <a:solidFill>
                  <a:prstClr val="white"/>
                </a:solidFill>
              </a:rPr>
              <a:t>Local Maternity Service Packs</a:t>
            </a:r>
            <a:endParaRPr lang="en-US" dirty="0">
              <a:solidFill>
                <a:prstClr val="white"/>
              </a:solidFill>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3848" y="1052736"/>
            <a:ext cx="1828800" cy="257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Pertussis Vaccination data, PHE, 2017</a:t>
            </a:r>
          </a:p>
          <a:p>
            <a:r>
              <a:rPr lang="en-GB" sz="900" dirty="0" smtClean="0">
                <a:solidFill>
                  <a:schemeClr val="tx1">
                    <a:lumMod val="50000"/>
                    <a:lumOff val="50000"/>
                  </a:schemeClr>
                </a:solidFill>
                <a:latin typeface="+mn-lt"/>
              </a:rPr>
              <a:t>Link: </a:t>
            </a:r>
            <a:r>
              <a:rPr lang="en-GB" sz="900" dirty="0">
                <a:solidFill>
                  <a:schemeClr val="tx1">
                    <a:lumMod val="50000"/>
                    <a:lumOff val="50000"/>
                  </a:schemeClr>
                </a:solidFill>
                <a:latin typeface="+mn-lt"/>
                <a:hlinkClick r:id="rId4"/>
              </a:rPr>
              <a:t>https://</a:t>
            </a:r>
            <a:r>
              <a:rPr lang="en-GB" sz="900" dirty="0" smtClean="0">
                <a:solidFill>
                  <a:schemeClr val="tx1">
                    <a:lumMod val="50000"/>
                    <a:lumOff val="50000"/>
                  </a:schemeClr>
                </a:solidFill>
                <a:latin typeface="+mn-lt"/>
                <a:hlinkClick r:id="rId4"/>
              </a:rPr>
              <a:t>www.gov.uk/government/publications/pertussis-immunisation-in-pregnancy-vaccine-coverage-estimates-in-england-october-2013-to-march-2014</a:t>
            </a:r>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sp>
        <p:nvSpPr>
          <p:cNvPr id="7" name="Slide Number Placeholder 3"/>
          <p:cNvSpPr>
            <a:spLocks noGrp="1"/>
          </p:cNvSpPr>
          <p:nvPr>
            <p:ph type="sldNum" sz="quarter" idx="10"/>
          </p:nvPr>
        </p:nvSpPr>
        <p:spPr>
          <a:xfrm>
            <a:off x="0" y="6308725"/>
            <a:ext cx="9144000" cy="549275"/>
          </a:xfrm>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38</a:t>
            </a:fld>
            <a:endParaRPr lang="en-US" dirty="0">
              <a:solidFill>
                <a:prstClr val="white"/>
              </a:solidFill>
            </a:endParaRPr>
          </a:p>
        </p:txBody>
      </p:sp>
      <p:sp>
        <p:nvSpPr>
          <p:cNvPr id="8" name="Footer Placeholder 4"/>
          <p:cNvSpPr txBox="1">
            <a:spLocks/>
          </p:cNvSpPr>
          <p:nvPr/>
        </p:nvSpPr>
        <p:spPr>
          <a:xfrm>
            <a:off x="1043608" y="6317828"/>
            <a:ext cx="8064375" cy="549275"/>
          </a:xfrm>
          <a:prstGeom prst="rect">
            <a:avLst/>
          </a:prstGeom>
        </p:spPr>
        <p:txBody>
          <a:bodyPr vert="horz" lIns="0" tIns="0" rIns="0" bIns="0" rtlCol="0" anchor="ctr"/>
          <a:lstStyle>
            <a:defPPr>
              <a:defRPr lang="en-US"/>
            </a:defPPr>
            <a:lvl1pPr marL="173038" indent="0"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US" smtClean="0">
                <a:solidFill>
                  <a:prstClr val="white"/>
                </a:solidFill>
              </a:rPr>
              <a:t>Local Maternity Service Packs – Antenatal care</a:t>
            </a:r>
            <a:endParaRPr lang="en-US" dirty="0">
              <a:solidFill>
                <a:prstClr val="white"/>
              </a:solidFill>
            </a:endParaRPr>
          </a:p>
        </p:txBody>
      </p:sp>
      <p:pic>
        <p:nvPicPr>
          <p:cNvPr id="15362"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35000" y="1270000"/>
            <a:ext cx="7017756" cy="444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389261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408" y="116632"/>
            <a:ext cx="8028000" cy="648072"/>
          </a:xfrm>
        </p:spPr>
        <p:txBody>
          <a:bodyPr>
            <a:normAutofit/>
          </a:bodyPr>
          <a:lstStyle/>
          <a:p>
            <a:r>
              <a:rPr lang="en-GB" sz="2800" b="0" dirty="0" smtClean="0"/>
              <a:t>CQC indicators</a:t>
            </a:r>
            <a:endParaRPr lang="en-GB" sz="2800" b="0"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39</a:t>
            </a:fld>
            <a:endParaRPr lang="en-US" dirty="0">
              <a:solidFill>
                <a:prstClr val="white"/>
              </a:solidFill>
            </a:endParaRPr>
          </a:p>
        </p:txBody>
      </p:sp>
      <p:sp>
        <p:nvSpPr>
          <p:cNvPr id="6" name="TextBox 5"/>
          <p:cNvSpPr txBox="1"/>
          <p:nvPr/>
        </p:nvSpPr>
        <p:spPr>
          <a:xfrm>
            <a:off x="24061" y="5916860"/>
            <a:ext cx="8928992" cy="646331"/>
          </a:xfrm>
          <a:prstGeom prst="rect">
            <a:avLst/>
          </a:prstGeom>
          <a:noFill/>
        </p:spPr>
        <p:txBody>
          <a:bodyPr wrap="square" rtlCol="0">
            <a:spAutoFit/>
          </a:bodyPr>
          <a:lstStyle/>
          <a:p>
            <a:r>
              <a:rPr lang="en-GB" sz="900" dirty="0">
                <a:solidFill>
                  <a:schemeClr val="tx1">
                    <a:lumMod val="50000"/>
                    <a:lumOff val="50000"/>
                  </a:schemeClr>
                </a:solidFill>
                <a:latin typeface="+mn-lt"/>
              </a:rPr>
              <a:t>Source data</a:t>
            </a:r>
            <a:r>
              <a:rPr lang="en-GB" sz="900" dirty="0" smtClean="0">
                <a:solidFill>
                  <a:schemeClr val="tx1">
                    <a:lumMod val="50000"/>
                    <a:lumOff val="50000"/>
                  </a:schemeClr>
                </a:solidFill>
                <a:latin typeface="+mn-lt"/>
              </a:rPr>
              <a:t>: CQC Patient Survey Data, 2015 </a:t>
            </a:r>
          </a:p>
          <a:p>
            <a:r>
              <a:rPr lang="en-GB" sz="900" dirty="0">
                <a:solidFill>
                  <a:schemeClr val="tx1">
                    <a:lumMod val="50000"/>
                    <a:lumOff val="50000"/>
                  </a:schemeClr>
                </a:solidFill>
                <a:latin typeface="+mn-lt"/>
              </a:rPr>
              <a:t>Link</a:t>
            </a:r>
            <a:r>
              <a:rPr lang="en-GB" sz="900" dirty="0" smtClean="0">
                <a:solidFill>
                  <a:schemeClr val="tx1">
                    <a:lumMod val="50000"/>
                    <a:lumOff val="50000"/>
                  </a:schemeClr>
                </a:solidFill>
                <a:latin typeface="+mn-lt"/>
              </a:rPr>
              <a:t>: </a:t>
            </a:r>
            <a:r>
              <a:rPr lang="en-GB" sz="900" dirty="0" smtClean="0">
                <a:solidFill>
                  <a:schemeClr val="tx1">
                    <a:lumMod val="50000"/>
                    <a:lumOff val="50000"/>
                  </a:schemeClr>
                </a:solidFill>
                <a:latin typeface="+mn-lt"/>
                <a:hlinkClick r:id="rId3"/>
              </a:rPr>
              <a:t>http</a:t>
            </a:r>
            <a:r>
              <a:rPr lang="en-GB" sz="900" dirty="0">
                <a:solidFill>
                  <a:schemeClr val="tx1">
                    <a:lumMod val="50000"/>
                    <a:lumOff val="50000"/>
                  </a:schemeClr>
                </a:solidFill>
                <a:latin typeface="+mn-lt"/>
                <a:hlinkClick r:id="rId3"/>
              </a:rPr>
              <a:t>://</a:t>
            </a:r>
            <a:r>
              <a:rPr lang="en-GB" sz="900" dirty="0" smtClean="0">
                <a:solidFill>
                  <a:schemeClr val="tx1">
                    <a:lumMod val="50000"/>
                    <a:lumOff val="50000"/>
                  </a:schemeClr>
                </a:solidFill>
                <a:latin typeface="+mn-lt"/>
                <a:hlinkClick r:id="rId3"/>
              </a:rPr>
              <a:t>www.cqc.org.uk/publications/surveys/maternity-services-survey-2015</a:t>
            </a:r>
            <a:endParaRPr lang="en-GB" sz="900" dirty="0" smtClean="0">
              <a:solidFill>
                <a:schemeClr val="tx1">
                  <a:lumMod val="50000"/>
                  <a:lumOff val="50000"/>
                </a:schemeClr>
              </a:solidFill>
              <a:latin typeface="+mn-lt"/>
            </a:endParaRPr>
          </a:p>
          <a:p>
            <a:endParaRPr lang="en-GB" sz="900" dirty="0">
              <a:solidFill>
                <a:schemeClr val="tx1">
                  <a:lumMod val="50000"/>
                  <a:lumOff val="50000"/>
                </a:schemeClr>
              </a:solidFill>
              <a:latin typeface="+mn-lt"/>
            </a:endParaRPr>
          </a:p>
          <a:p>
            <a:endParaRPr lang="en-GB" sz="900" dirty="0">
              <a:solidFill>
                <a:schemeClr val="tx1">
                  <a:lumMod val="50000"/>
                  <a:lumOff val="50000"/>
                </a:schemeClr>
              </a:solidFill>
              <a:latin typeface="+mn-lt"/>
            </a:endParaRPr>
          </a:p>
        </p:txBody>
      </p:sp>
      <p:sp>
        <p:nvSpPr>
          <p:cNvPr id="7" name="Footer Placeholder 4"/>
          <p:cNvSpPr>
            <a:spLocks noGrp="1"/>
          </p:cNvSpPr>
          <p:nvPr>
            <p:ph type="ftr" sz="quarter" idx="11"/>
          </p:nvPr>
        </p:nvSpPr>
        <p:spPr>
          <a:xfrm>
            <a:off x="1043608" y="6317828"/>
            <a:ext cx="8064375" cy="549275"/>
          </a:xfrm>
        </p:spPr>
        <p:txBody>
          <a:bodyPr/>
          <a:lstStyle/>
          <a:p>
            <a:pPr>
              <a:defRPr/>
            </a:pPr>
            <a:r>
              <a:rPr lang="en-US" dirty="0">
                <a:solidFill>
                  <a:prstClr val="white"/>
                </a:solidFill>
              </a:rPr>
              <a:t>Local Maternity Service Packs – Antenatal care</a:t>
            </a:r>
          </a:p>
        </p:txBody>
      </p:sp>
      <p:pic>
        <p:nvPicPr>
          <p:cNvPr id="23554"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35000" y="1016000"/>
            <a:ext cx="7672324" cy="3349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20602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24744"/>
            <a:ext cx="8406488" cy="5027711"/>
          </a:xfrm>
        </p:spPr>
        <p:txBody>
          <a:bodyPr/>
          <a:lstStyle/>
          <a:p>
            <a:pPr marL="0">
              <a:spcBef>
                <a:spcPts val="600"/>
              </a:spcBef>
            </a:pPr>
            <a:r>
              <a:rPr lang="en-GB" dirty="0" smtClean="0"/>
              <a:t>Interpreting the data</a:t>
            </a:r>
          </a:p>
          <a:p>
            <a:pPr marL="0">
              <a:spcBef>
                <a:spcPts val="600"/>
              </a:spcBef>
            </a:pPr>
            <a:r>
              <a:rPr lang="en-GB" sz="1400" dirty="0" smtClean="0"/>
              <a:t>The charts and tables include source and web links at the bottom of every slide. The notes section for each slide also includes something about the rationale behind why the indicator is considered relevant, any known caveats about the data and if there is any more information considered important. The charts, maps and tables can be copied and pasted elsewhere but please include the source and links information.</a:t>
            </a:r>
          </a:p>
          <a:p>
            <a:pPr marL="0">
              <a:spcBef>
                <a:spcPts val="600"/>
              </a:spcBef>
            </a:pPr>
            <a:endParaRPr lang="en-GB" sz="1400" dirty="0" smtClean="0"/>
          </a:p>
          <a:p>
            <a:pPr marL="0">
              <a:spcBef>
                <a:spcPts val="600"/>
              </a:spcBef>
            </a:pPr>
            <a:r>
              <a:rPr lang="en-GB" sz="1400" dirty="0" smtClean="0"/>
              <a:t>The charts show statistical significance using the following key:</a:t>
            </a:r>
          </a:p>
          <a:p>
            <a:pPr marL="0">
              <a:spcBef>
                <a:spcPts val="600"/>
              </a:spcBef>
            </a:pPr>
            <a:endParaRPr lang="en-GB" sz="1400" dirty="0" smtClean="0"/>
          </a:p>
          <a:p>
            <a:pPr marL="0">
              <a:spcBef>
                <a:spcPts val="600"/>
              </a:spcBef>
            </a:pPr>
            <a:endParaRPr lang="en-GB" sz="1400" dirty="0"/>
          </a:p>
          <a:p>
            <a:pPr marL="0">
              <a:spcBef>
                <a:spcPts val="600"/>
              </a:spcBef>
            </a:pPr>
            <a:r>
              <a:rPr lang="en-GB" sz="1400" dirty="0" smtClean="0"/>
              <a:t>Lower or higher does not necessarily mean better or worse, this depends on the indicator.</a:t>
            </a:r>
          </a:p>
          <a:p>
            <a:pPr marL="0">
              <a:spcBef>
                <a:spcPts val="600"/>
              </a:spcBef>
            </a:pPr>
            <a:endParaRPr lang="en-GB" sz="1400" dirty="0"/>
          </a:p>
          <a:p>
            <a:pPr marL="0">
              <a:spcBef>
                <a:spcPts val="600"/>
              </a:spcBef>
            </a:pPr>
            <a:r>
              <a:rPr lang="en-GB" sz="1400" dirty="0" smtClean="0"/>
              <a:t>For STP areas where the name of the STP is the same as one of the local authorities, the STP value is always above England at the bottom of the chart.</a:t>
            </a:r>
          </a:p>
        </p:txBody>
      </p:sp>
      <p:sp>
        <p:nvSpPr>
          <p:cNvPr id="4" name="Slide Number Placeholder 3"/>
          <p:cNvSpPr>
            <a:spLocks noGrp="1"/>
          </p:cNvSpPr>
          <p:nvPr>
            <p:ph type="sldNum" sz="quarter" idx="10"/>
          </p:nvPr>
        </p:nvSpPr>
        <p:spPr/>
        <p:txBody>
          <a:bodyPr/>
          <a:lstStyle/>
          <a:p>
            <a:pPr marL="531813">
              <a:defRPr/>
            </a:pPr>
            <a:r>
              <a:rPr lang="en-US" dirty="0" smtClean="0">
                <a:solidFill>
                  <a:prstClr val="white"/>
                </a:solidFill>
              </a:rPr>
              <a:t>  </a:t>
            </a:r>
            <a:fld id="{2565FA6D-D4C8-4C4C-AC4B-3269734D34D8}" type="slidenum">
              <a:rPr lang="en-US" smtClean="0">
                <a:solidFill>
                  <a:prstClr val="white"/>
                </a:solidFill>
              </a:rPr>
              <a:pPr marL="531813">
                <a:defRPr/>
              </a:pPr>
              <a:t>4</a:t>
            </a:fld>
            <a:endParaRPr lang="en-US" dirty="0">
              <a:solidFill>
                <a:prstClr val="white"/>
              </a:solidFill>
            </a:endParaRPr>
          </a:p>
        </p:txBody>
      </p:sp>
      <p:sp>
        <p:nvSpPr>
          <p:cNvPr id="5" name="Footer Placeholder 4"/>
          <p:cNvSpPr>
            <a:spLocks noGrp="1"/>
          </p:cNvSpPr>
          <p:nvPr>
            <p:ph type="ftr" sz="quarter" idx="11"/>
          </p:nvPr>
        </p:nvSpPr>
        <p:spPr>
          <a:xfrm>
            <a:off x="899592" y="6308725"/>
            <a:ext cx="8064375" cy="549275"/>
          </a:xfrm>
        </p:spPr>
        <p:txBody>
          <a:bodyPr/>
          <a:lstStyle/>
          <a:p>
            <a:pPr>
              <a:defRPr/>
            </a:pPr>
            <a:r>
              <a:rPr lang="en-GB" dirty="0" smtClean="0">
                <a:solidFill>
                  <a:prstClr val="white"/>
                </a:solidFill>
              </a:rPr>
              <a:t>Local Maternity Service </a:t>
            </a:r>
            <a:r>
              <a:rPr lang="en-GB" dirty="0">
                <a:solidFill>
                  <a:prstClr val="white"/>
                </a:solidFill>
              </a:rPr>
              <a:t>Packs </a:t>
            </a:r>
            <a:r>
              <a:rPr lang="en-GB" dirty="0" smtClean="0">
                <a:solidFill>
                  <a:prstClr val="white"/>
                </a:solidFill>
              </a:rPr>
              <a:t>– </a:t>
            </a:r>
            <a:r>
              <a:rPr lang="en-GB" dirty="0">
                <a:solidFill>
                  <a:prstClr val="white"/>
                </a:solidFill>
              </a:rPr>
              <a:t>about this pack</a:t>
            </a:r>
            <a:endParaRPr lang="en-US" dirty="0">
              <a:solidFill>
                <a:prstClr val="white"/>
              </a:solidFill>
            </a:endParaRPr>
          </a:p>
        </p:txBody>
      </p:sp>
      <p:sp>
        <p:nvSpPr>
          <p:cNvPr id="6" name="Title 1"/>
          <p:cNvSpPr>
            <a:spLocks noGrp="1"/>
          </p:cNvSpPr>
          <p:nvPr>
            <p:ph type="title"/>
          </p:nvPr>
        </p:nvSpPr>
        <p:spPr>
          <a:xfrm>
            <a:off x="107504" y="116632"/>
            <a:ext cx="8028000" cy="648072"/>
          </a:xfrm>
        </p:spPr>
        <p:txBody>
          <a:bodyPr>
            <a:normAutofit/>
          </a:bodyPr>
          <a:lstStyle/>
          <a:p>
            <a:r>
              <a:rPr lang="en-GB" sz="2800" b="0" dirty="0" smtClean="0"/>
              <a:t>How to use these packs (2)</a:t>
            </a:r>
            <a:endParaRPr lang="en-GB" sz="2800" b="0" dirty="0"/>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2924944"/>
            <a:ext cx="6727841" cy="5843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492527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Domain 5: Birth</a:t>
            </a:r>
            <a:endParaRPr lang="en-GB"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2913737" cy="17728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774652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00" y="116632"/>
            <a:ext cx="8028000" cy="648072"/>
          </a:xfrm>
        </p:spPr>
        <p:txBody>
          <a:bodyPr>
            <a:normAutofit/>
          </a:bodyPr>
          <a:lstStyle/>
          <a:p>
            <a:r>
              <a:rPr lang="en-GB" sz="2800" b="0" dirty="0" smtClean="0"/>
              <a:t>Births by sex</a:t>
            </a:r>
            <a:endParaRPr lang="en-GB" sz="2800" b="0"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41</a:t>
            </a:fld>
            <a:endParaRPr lang="en-US" dirty="0">
              <a:solidFill>
                <a:prstClr val="white"/>
              </a:solidFill>
            </a:endParaRPr>
          </a:p>
        </p:txBody>
      </p:sp>
      <p:sp>
        <p:nvSpPr>
          <p:cNvPr id="5" name="Footer Placeholder 4"/>
          <p:cNvSpPr>
            <a:spLocks noGrp="1"/>
          </p:cNvSpPr>
          <p:nvPr>
            <p:ph type="ftr" sz="quarter" idx="11"/>
          </p:nvPr>
        </p:nvSpPr>
        <p:spPr>
          <a:xfrm>
            <a:off x="899592" y="6309320"/>
            <a:ext cx="8064375" cy="549275"/>
          </a:xfrm>
        </p:spPr>
        <p:txBody>
          <a:bodyPr/>
          <a:lstStyle/>
          <a:p>
            <a:pPr>
              <a:defRPr/>
            </a:pPr>
            <a:r>
              <a:rPr lang="en-GB" dirty="0" smtClean="0">
                <a:solidFill>
                  <a:prstClr val="white"/>
                </a:solidFill>
              </a:rPr>
              <a:t>Local Maternity Service Packs - births</a:t>
            </a:r>
            <a:endParaRPr lang="en-US" dirty="0">
              <a:solidFill>
                <a:prstClr val="white"/>
              </a:solidFill>
            </a:endParaRPr>
          </a:p>
        </p:txBody>
      </p:sp>
      <p:sp>
        <p:nvSpPr>
          <p:cNvPr id="6" name="TextBox 5"/>
          <p:cNvSpPr txBox="1"/>
          <p:nvPr/>
        </p:nvSpPr>
        <p:spPr>
          <a:xfrm>
            <a:off x="107504" y="6000010"/>
            <a:ext cx="8928992" cy="2308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ONS births data, prepared by LKIS Yorkshire and Humber August 2017</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35000" y="1016000"/>
            <a:ext cx="7594110" cy="24850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615631" y="1278632"/>
            <a:ext cx="3816424" cy="307777"/>
          </a:xfrm>
          <a:prstGeom prst="rect">
            <a:avLst/>
          </a:prstGeom>
          <a:noFill/>
        </p:spPr>
        <p:txBody>
          <a:bodyPr wrap="square" rtlCol="0">
            <a:spAutoFit/>
          </a:bodyPr>
          <a:lstStyle/>
          <a:p>
            <a:r>
              <a:rPr lang="en-GB" sz="1400" dirty="0" smtClean="0"/>
              <a:t>Humber, Coast and Vale districts</a:t>
            </a:r>
            <a:endParaRPr lang="en-GB" sz="1400" dirty="0"/>
          </a:p>
        </p:txBody>
      </p:sp>
    </p:spTree>
    <p:extLst>
      <p:ext uri="{BB962C8B-B14F-4D97-AF65-F5344CB8AC3E}">
        <p14:creationId xmlns:p14="http://schemas.microsoft.com/office/powerpoint/2010/main" xmlns="" val="1280162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69" y="116632"/>
            <a:ext cx="8907635" cy="576064"/>
          </a:xfrm>
        </p:spPr>
        <p:txBody>
          <a:bodyPr>
            <a:normAutofit/>
          </a:bodyPr>
          <a:lstStyle/>
          <a:p>
            <a:r>
              <a:rPr lang="en-GB" sz="2800" b="0" dirty="0" smtClean="0"/>
              <a:t>Birth setting</a:t>
            </a:r>
            <a:endParaRPr lang="en-GB" sz="2800" b="0"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42</a:t>
            </a:fld>
            <a:endParaRPr lang="en-US" dirty="0">
              <a:solidFill>
                <a:prstClr val="white"/>
              </a:solidFill>
            </a:endParaRPr>
          </a:p>
        </p:txBody>
      </p:sp>
      <p:sp>
        <p:nvSpPr>
          <p:cNvPr id="5" name="Footer Placeholder 4"/>
          <p:cNvSpPr>
            <a:spLocks noGrp="1"/>
          </p:cNvSpPr>
          <p:nvPr>
            <p:ph type="ftr" sz="quarter" idx="11"/>
          </p:nvPr>
        </p:nvSpPr>
        <p:spPr>
          <a:xfrm>
            <a:off x="899592" y="6308725"/>
            <a:ext cx="8064375" cy="549275"/>
          </a:xfrm>
        </p:spPr>
        <p:txBody>
          <a:bodyPr/>
          <a:lstStyle/>
          <a:p>
            <a:pPr>
              <a:defRPr/>
            </a:pPr>
            <a:r>
              <a:rPr lang="en-US" dirty="0">
                <a:solidFill>
                  <a:prstClr val="white"/>
                </a:solidFill>
              </a:rPr>
              <a:t>Local Maternity Service Packs – </a:t>
            </a:r>
            <a:r>
              <a:rPr lang="en-US" dirty="0" smtClean="0">
                <a:solidFill>
                  <a:prstClr val="white"/>
                </a:solidFill>
              </a:rPr>
              <a:t>Birth</a:t>
            </a:r>
            <a:endParaRPr lang="en-US" dirty="0">
              <a:solidFill>
                <a:prstClr val="white"/>
              </a:solidFill>
            </a:endParaRPr>
          </a:p>
        </p:txBody>
      </p:sp>
      <p:sp>
        <p:nvSpPr>
          <p:cNvPr id="6" name="TextBox 5"/>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NHS Digital, 2015/16</a:t>
            </a:r>
          </a:p>
          <a:p>
            <a:r>
              <a:rPr lang="en-GB" sz="900" dirty="0" smtClean="0">
                <a:solidFill>
                  <a:schemeClr val="tx1">
                    <a:lumMod val="50000"/>
                    <a:lumOff val="50000"/>
                  </a:schemeClr>
                </a:solidFill>
                <a:latin typeface="+mn-lt"/>
              </a:rPr>
              <a:t>Link: </a:t>
            </a:r>
            <a:r>
              <a:rPr lang="en-GB" sz="900" dirty="0">
                <a:solidFill>
                  <a:schemeClr val="tx1">
                    <a:lumMod val="50000"/>
                    <a:lumOff val="50000"/>
                  </a:schemeClr>
                </a:solidFill>
                <a:latin typeface="+mn-lt"/>
                <a:hlinkClick r:id="rId3"/>
              </a:rPr>
              <a:t>http://</a:t>
            </a:r>
            <a:r>
              <a:rPr lang="en-GB" sz="900" dirty="0" smtClean="0">
                <a:solidFill>
                  <a:schemeClr val="tx1">
                    <a:lumMod val="50000"/>
                    <a:lumOff val="50000"/>
                  </a:schemeClr>
                </a:solidFill>
                <a:latin typeface="+mn-lt"/>
                <a:hlinkClick r:id="rId3"/>
              </a:rPr>
              <a:t>www.content.digital.nhs.uk/catalogue/PUB22384</a:t>
            </a:r>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16386"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35000" y="1270000"/>
            <a:ext cx="8018962" cy="368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157072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116632"/>
            <a:ext cx="8773541" cy="504056"/>
          </a:xfrm>
        </p:spPr>
        <p:txBody>
          <a:bodyPr>
            <a:normAutofit/>
          </a:bodyPr>
          <a:lstStyle/>
          <a:p>
            <a:r>
              <a:rPr lang="en-GB" sz="2800" b="0" dirty="0" smtClean="0"/>
              <a:t>Professional delivering</a:t>
            </a:r>
            <a:endParaRPr lang="en-GB" sz="2800" b="0"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43</a:t>
            </a:fld>
            <a:endParaRPr lang="en-US" dirty="0">
              <a:solidFill>
                <a:prstClr val="white"/>
              </a:solidFill>
            </a:endParaRPr>
          </a:p>
        </p:txBody>
      </p:sp>
      <p:sp>
        <p:nvSpPr>
          <p:cNvPr id="5" name="Footer Placeholder 4"/>
          <p:cNvSpPr>
            <a:spLocks noGrp="1"/>
          </p:cNvSpPr>
          <p:nvPr>
            <p:ph type="ftr" sz="quarter" idx="11"/>
          </p:nvPr>
        </p:nvSpPr>
        <p:spPr>
          <a:xfrm>
            <a:off x="899592" y="6308725"/>
            <a:ext cx="8064375" cy="549275"/>
          </a:xfrm>
        </p:spPr>
        <p:txBody>
          <a:bodyPr/>
          <a:lstStyle/>
          <a:p>
            <a:pPr>
              <a:defRPr/>
            </a:pPr>
            <a:r>
              <a:rPr lang="en-US" dirty="0">
                <a:solidFill>
                  <a:prstClr val="white"/>
                </a:solidFill>
              </a:rPr>
              <a:t>Local Maternity Service Packs – Birth</a:t>
            </a:r>
          </a:p>
        </p:txBody>
      </p:sp>
      <p:sp>
        <p:nvSpPr>
          <p:cNvPr id="7" name="TextBox 6"/>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NHS Digital, 2015/16</a:t>
            </a:r>
          </a:p>
          <a:p>
            <a:r>
              <a:rPr lang="en-GB" sz="900" dirty="0" smtClean="0">
                <a:solidFill>
                  <a:schemeClr val="tx1">
                    <a:lumMod val="50000"/>
                    <a:lumOff val="50000"/>
                  </a:schemeClr>
                </a:solidFill>
                <a:latin typeface="+mn-lt"/>
              </a:rPr>
              <a:t>Link: </a:t>
            </a:r>
            <a:r>
              <a:rPr lang="en-GB" sz="900" dirty="0">
                <a:solidFill>
                  <a:schemeClr val="tx1">
                    <a:lumMod val="50000"/>
                    <a:lumOff val="50000"/>
                  </a:schemeClr>
                </a:solidFill>
                <a:latin typeface="+mn-lt"/>
                <a:hlinkClick r:id="rId3"/>
              </a:rPr>
              <a:t>http://</a:t>
            </a:r>
            <a:r>
              <a:rPr lang="en-GB" sz="900" dirty="0" smtClean="0">
                <a:solidFill>
                  <a:schemeClr val="tx1">
                    <a:lumMod val="50000"/>
                    <a:lumOff val="50000"/>
                  </a:schemeClr>
                </a:solidFill>
                <a:latin typeface="+mn-lt"/>
                <a:hlinkClick r:id="rId3"/>
              </a:rPr>
              <a:t>www.content.digital.nhs.uk/catalogue/PUB22384</a:t>
            </a:r>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17410"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35000" y="1270000"/>
            <a:ext cx="8017491" cy="368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417934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116632"/>
            <a:ext cx="8773541" cy="576064"/>
          </a:xfrm>
        </p:spPr>
        <p:txBody>
          <a:bodyPr>
            <a:normAutofit/>
          </a:bodyPr>
          <a:lstStyle/>
          <a:p>
            <a:r>
              <a:rPr lang="en-GB" sz="2800" b="0" dirty="0" smtClean="0"/>
              <a:t>Type of delivery</a:t>
            </a:r>
            <a:endParaRPr lang="en-GB" sz="2800" b="0"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44</a:t>
            </a:fld>
            <a:endParaRPr lang="en-US" dirty="0">
              <a:solidFill>
                <a:prstClr val="white"/>
              </a:solidFill>
            </a:endParaRPr>
          </a:p>
        </p:txBody>
      </p:sp>
      <p:sp>
        <p:nvSpPr>
          <p:cNvPr id="5" name="Footer Placeholder 4"/>
          <p:cNvSpPr>
            <a:spLocks noGrp="1"/>
          </p:cNvSpPr>
          <p:nvPr>
            <p:ph type="ftr" sz="quarter" idx="11"/>
          </p:nvPr>
        </p:nvSpPr>
        <p:spPr>
          <a:xfrm>
            <a:off x="899592" y="6317828"/>
            <a:ext cx="8064375" cy="549275"/>
          </a:xfrm>
        </p:spPr>
        <p:txBody>
          <a:bodyPr/>
          <a:lstStyle/>
          <a:p>
            <a:pPr>
              <a:defRPr/>
            </a:pPr>
            <a:r>
              <a:rPr lang="en-US" dirty="0">
                <a:solidFill>
                  <a:prstClr val="white"/>
                </a:solidFill>
              </a:rPr>
              <a:t>Local Maternity Service Packs – Birth</a:t>
            </a:r>
          </a:p>
        </p:txBody>
      </p:sp>
      <p:sp>
        <p:nvSpPr>
          <p:cNvPr id="7" name="TextBox 6"/>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NHS Digital, 2015/16</a:t>
            </a:r>
          </a:p>
          <a:p>
            <a:r>
              <a:rPr lang="en-GB" sz="900" dirty="0" smtClean="0">
                <a:solidFill>
                  <a:schemeClr val="tx1">
                    <a:lumMod val="50000"/>
                    <a:lumOff val="50000"/>
                  </a:schemeClr>
                </a:solidFill>
                <a:latin typeface="+mn-lt"/>
              </a:rPr>
              <a:t>Link: </a:t>
            </a:r>
            <a:r>
              <a:rPr lang="en-GB" sz="900" dirty="0">
                <a:solidFill>
                  <a:schemeClr val="tx1">
                    <a:lumMod val="50000"/>
                    <a:lumOff val="50000"/>
                  </a:schemeClr>
                </a:solidFill>
                <a:latin typeface="+mn-lt"/>
                <a:hlinkClick r:id="rId3"/>
              </a:rPr>
              <a:t>http://</a:t>
            </a:r>
            <a:r>
              <a:rPr lang="en-GB" sz="900" dirty="0" smtClean="0">
                <a:solidFill>
                  <a:schemeClr val="tx1">
                    <a:lumMod val="50000"/>
                    <a:lumOff val="50000"/>
                  </a:schemeClr>
                </a:solidFill>
                <a:latin typeface="+mn-lt"/>
                <a:hlinkClick r:id="rId3"/>
              </a:rPr>
              <a:t>www.content.digital.nhs.uk/catalogue/PUB22384</a:t>
            </a:r>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18434"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35000" y="1270000"/>
            <a:ext cx="8017491" cy="368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56536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856984" cy="548680"/>
          </a:xfrm>
        </p:spPr>
        <p:txBody>
          <a:bodyPr>
            <a:normAutofit/>
          </a:bodyPr>
          <a:lstStyle/>
          <a:p>
            <a:r>
              <a:rPr lang="en-GB" sz="2800" b="0" dirty="0" smtClean="0"/>
              <a:t>Caesarean section %</a:t>
            </a:r>
            <a:endParaRPr lang="en-GB" sz="28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45</a:t>
            </a:fld>
            <a:endParaRPr lang="en-US" dirty="0"/>
          </a:p>
        </p:txBody>
      </p:sp>
      <p:sp>
        <p:nvSpPr>
          <p:cNvPr id="7" name="Footer Placeholder 4"/>
          <p:cNvSpPr>
            <a:spLocks noGrp="1"/>
          </p:cNvSpPr>
          <p:nvPr>
            <p:ph type="ftr" sz="quarter" idx="11"/>
          </p:nvPr>
        </p:nvSpPr>
        <p:spPr>
          <a:xfrm>
            <a:off x="899592" y="6308725"/>
            <a:ext cx="8064375" cy="549275"/>
          </a:xfrm>
        </p:spPr>
        <p:txBody>
          <a:bodyPr/>
          <a:lstStyle/>
          <a:p>
            <a:pPr>
              <a:defRPr/>
            </a:pPr>
            <a:r>
              <a:rPr lang="en-US">
                <a:solidFill>
                  <a:prstClr val="white"/>
                </a:solidFill>
              </a:rPr>
              <a:t>Local Maternity Service Packs – Birth</a:t>
            </a:r>
            <a:endParaRPr lang="en-US" dirty="0">
              <a:solidFill>
                <a:prstClr val="white"/>
              </a:solidFill>
            </a:endParaRPr>
          </a:p>
        </p:txBody>
      </p:sp>
      <p:sp>
        <p:nvSpPr>
          <p:cNvPr id="6" name="TextBox 5"/>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Fingertips – Pregnancy and birth profile, 2015/16</a:t>
            </a:r>
          </a:p>
          <a:p>
            <a:r>
              <a:rPr lang="en-GB" sz="900" dirty="0" smtClean="0">
                <a:solidFill>
                  <a:schemeClr val="tx1">
                    <a:lumMod val="50000"/>
                    <a:lumOff val="50000"/>
                  </a:schemeClr>
                </a:solidFill>
                <a:latin typeface="+mn-lt"/>
              </a:rPr>
              <a:t>Link</a:t>
            </a:r>
            <a:r>
              <a:rPr lang="en-GB" sz="900" dirty="0">
                <a:solidFill>
                  <a:schemeClr val="tx1">
                    <a:lumMod val="50000"/>
                    <a:lumOff val="50000"/>
                  </a:schemeClr>
                </a:solidFill>
                <a:latin typeface="+mn-lt"/>
              </a:rPr>
              <a:t>: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fingertips.phe.org.uk/profile-group/child-health/profile/child-health-pregnancy</a:t>
            </a:r>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39752" y="836712"/>
            <a:ext cx="405765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4818"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9500" y="1484784"/>
            <a:ext cx="6475400" cy="42937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052977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856984" cy="548680"/>
          </a:xfrm>
        </p:spPr>
        <p:txBody>
          <a:bodyPr>
            <a:normAutofit/>
          </a:bodyPr>
          <a:lstStyle/>
          <a:p>
            <a:r>
              <a:rPr lang="en-GB" sz="2800" b="0" dirty="0" smtClean="0"/>
              <a:t>Multiple births</a:t>
            </a:r>
            <a:endParaRPr lang="en-GB" sz="28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46</a:t>
            </a:fld>
            <a:endParaRPr lang="en-US" dirty="0"/>
          </a:p>
        </p:txBody>
      </p:sp>
      <p:sp>
        <p:nvSpPr>
          <p:cNvPr id="7" name="Footer Placeholder 4"/>
          <p:cNvSpPr>
            <a:spLocks noGrp="1"/>
          </p:cNvSpPr>
          <p:nvPr>
            <p:ph type="ftr" sz="quarter" idx="11"/>
          </p:nvPr>
        </p:nvSpPr>
        <p:spPr>
          <a:xfrm>
            <a:off x="899592" y="6381328"/>
            <a:ext cx="8064375" cy="432048"/>
          </a:xfrm>
        </p:spPr>
        <p:txBody>
          <a:bodyPr/>
          <a:lstStyle/>
          <a:p>
            <a:pPr>
              <a:defRPr/>
            </a:pPr>
            <a:r>
              <a:rPr lang="en-US" dirty="0">
                <a:solidFill>
                  <a:prstClr val="white"/>
                </a:solidFill>
              </a:rPr>
              <a:t>Local Maternity Service Packs – Birth</a:t>
            </a:r>
          </a:p>
        </p:txBody>
      </p:sp>
      <p:sp>
        <p:nvSpPr>
          <p:cNvPr id="6" name="TextBox 5"/>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Fingertips – Pregnancy and birth profile, 2015</a:t>
            </a:r>
          </a:p>
          <a:p>
            <a:r>
              <a:rPr lang="en-GB" sz="900" dirty="0" smtClean="0">
                <a:solidFill>
                  <a:schemeClr val="tx1">
                    <a:lumMod val="50000"/>
                    <a:lumOff val="50000"/>
                  </a:schemeClr>
                </a:solidFill>
                <a:latin typeface="+mn-lt"/>
              </a:rPr>
              <a:t>Link</a:t>
            </a:r>
            <a:r>
              <a:rPr lang="en-GB" sz="900" dirty="0">
                <a:solidFill>
                  <a:schemeClr val="tx1">
                    <a:lumMod val="50000"/>
                    <a:lumOff val="50000"/>
                  </a:schemeClr>
                </a:solidFill>
                <a:latin typeface="+mn-lt"/>
              </a:rPr>
              <a:t>: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fingertips.phe.org.uk/profile-group/child-health/profile/child-health-pregnancy</a:t>
            </a:r>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39752" y="836712"/>
            <a:ext cx="405765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842"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9500" y="1457309"/>
            <a:ext cx="6516836" cy="43211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052977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116632"/>
            <a:ext cx="8701533" cy="576064"/>
          </a:xfrm>
        </p:spPr>
        <p:txBody>
          <a:bodyPr>
            <a:normAutofit/>
          </a:bodyPr>
          <a:lstStyle/>
          <a:p>
            <a:r>
              <a:rPr lang="en-GB" sz="2800" b="0" dirty="0" smtClean="0"/>
              <a:t>Multiple births by deprivation decile</a:t>
            </a:r>
            <a:endParaRPr lang="en-GB" sz="28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47</a:t>
            </a:fld>
            <a:endParaRPr lang="en-US" dirty="0"/>
          </a:p>
        </p:txBody>
      </p:sp>
      <p:sp>
        <p:nvSpPr>
          <p:cNvPr id="7" name="Footer Placeholder 4"/>
          <p:cNvSpPr>
            <a:spLocks noGrp="1"/>
          </p:cNvSpPr>
          <p:nvPr>
            <p:ph type="ftr" sz="quarter" idx="11"/>
          </p:nvPr>
        </p:nvSpPr>
        <p:spPr>
          <a:xfrm>
            <a:off x="899592" y="6308725"/>
            <a:ext cx="8064375" cy="549275"/>
          </a:xfrm>
        </p:spPr>
        <p:txBody>
          <a:bodyPr/>
          <a:lstStyle/>
          <a:p>
            <a:pPr>
              <a:defRPr/>
            </a:pPr>
            <a:r>
              <a:rPr lang="en-US" dirty="0">
                <a:solidFill>
                  <a:prstClr val="white"/>
                </a:solidFill>
              </a:rPr>
              <a:t>Local Maternity Service Packs – Birth</a:t>
            </a:r>
          </a:p>
        </p:txBody>
      </p:sp>
      <p:sp>
        <p:nvSpPr>
          <p:cNvPr id="6" name="TextBox 5"/>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Fingertips – Pregnancy and birth profile, 2015</a:t>
            </a:r>
          </a:p>
          <a:p>
            <a:r>
              <a:rPr lang="en-GB" sz="900" dirty="0" smtClean="0">
                <a:solidFill>
                  <a:schemeClr val="tx1">
                    <a:lumMod val="50000"/>
                    <a:lumOff val="50000"/>
                  </a:schemeClr>
                </a:solidFill>
                <a:latin typeface="+mn-lt"/>
              </a:rPr>
              <a:t>Link</a:t>
            </a:r>
            <a:r>
              <a:rPr lang="en-GB" sz="900" dirty="0">
                <a:solidFill>
                  <a:schemeClr val="tx1">
                    <a:lumMod val="50000"/>
                    <a:lumOff val="50000"/>
                  </a:schemeClr>
                </a:solidFill>
                <a:latin typeface="+mn-lt"/>
              </a:rPr>
              <a:t>: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fingertips.phe.org.uk/profile-group/child-health/profile/child-health-pregnancy</a:t>
            </a:r>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67744" y="895095"/>
            <a:ext cx="3981450" cy="266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4274"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9500" y="1587500"/>
            <a:ext cx="6985611"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487863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548680"/>
          </a:xfrm>
        </p:spPr>
        <p:txBody>
          <a:bodyPr>
            <a:normAutofit/>
          </a:bodyPr>
          <a:lstStyle/>
          <a:p>
            <a:r>
              <a:rPr lang="en-GB" sz="2800" b="0" dirty="0" smtClean="0"/>
              <a:t>Low birth weight of all babies</a:t>
            </a:r>
            <a:endParaRPr lang="en-GB" sz="28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48</a:t>
            </a:fld>
            <a:endParaRPr lang="en-US" dirty="0"/>
          </a:p>
        </p:txBody>
      </p:sp>
      <p:sp>
        <p:nvSpPr>
          <p:cNvPr id="7" name="Footer Placeholder 4"/>
          <p:cNvSpPr>
            <a:spLocks noGrp="1"/>
          </p:cNvSpPr>
          <p:nvPr>
            <p:ph type="ftr" sz="quarter" idx="11"/>
          </p:nvPr>
        </p:nvSpPr>
        <p:spPr>
          <a:xfrm>
            <a:off x="899592" y="6309320"/>
            <a:ext cx="8064375" cy="549275"/>
          </a:xfrm>
        </p:spPr>
        <p:txBody>
          <a:bodyPr/>
          <a:lstStyle/>
          <a:p>
            <a:pPr>
              <a:defRPr/>
            </a:pPr>
            <a:r>
              <a:rPr lang="en-GB" dirty="0" smtClean="0"/>
              <a:t>Local Maternity Service Packs - Birth</a:t>
            </a:r>
            <a:endParaRPr lang="en-US" dirty="0"/>
          </a:p>
        </p:txBody>
      </p:sp>
      <p:sp>
        <p:nvSpPr>
          <p:cNvPr id="6" name="TextBox 5"/>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Fingertips – Pregnancy and birth profile, 2015</a:t>
            </a:r>
          </a:p>
          <a:p>
            <a:r>
              <a:rPr lang="en-GB" sz="900" dirty="0" smtClean="0">
                <a:solidFill>
                  <a:schemeClr val="tx1">
                    <a:lumMod val="50000"/>
                    <a:lumOff val="50000"/>
                  </a:schemeClr>
                </a:solidFill>
                <a:latin typeface="+mn-lt"/>
              </a:rPr>
              <a:t>Link</a:t>
            </a:r>
            <a:r>
              <a:rPr lang="en-GB" sz="900" dirty="0">
                <a:solidFill>
                  <a:schemeClr val="tx1">
                    <a:lumMod val="50000"/>
                    <a:lumOff val="50000"/>
                  </a:schemeClr>
                </a:solidFill>
                <a:latin typeface="+mn-lt"/>
              </a:rPr>
              <a:t>: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fingertips.phe.org.uk/profile-group/child-health/profile/child-health-pregnancy</a:t>
            </a:r>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39752" y="836712"/>
            <a:ext cx="405765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6866"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57672" y="1318741"/>
            <a:ext cx="6921269" cy="4589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052977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784976" cy="548680"/>
          </a:xfrm>
        </p:spPr>
        <p:txBody>
          <a:bodyPr>
            <a:normAutofit/>
          </a:bodyPr>
          <a:lstStyle/>
          <a:p>
            <a:r>
              <a:rPr lang="en-GB" sz="2800" b="0" dirty="0" smtClean="0"/>
              <a:t>Low birth weight of all babies by deprivation decile</a:t>
            </a:r>
            <a:endParaRPr lang="en-GB" sz="28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49</a:t>
            </a:fld>
            <a:endParaRPr lang="en-US" dirty="0"/>
          </a:p>
        </p:txBody>
      </p:sp>
      <p:sp>
        <p:nvSpPr>
          <p:cNvPr id="7" name="Footer Placeholder 4"/>
          <p:cNvSpPr>
            <a:spLocks noGrp="1"/>
          </p:cNvSpPr>
          <p:nvPr>
            <p:ph type="ftr" sz="quarter" idx="11"/>
          </p:nvPr>
        </p:nvSpPr>
        <p:spPr>
          <a:xfrm>
            <a:off x="899592" y="6308725"/>
            <a:ext cx="8064375" cy="549275"/>
          </a:xfrm>
        </p:spPr>
        <p:txBody>
          <a:bodyPr/>
          <a:lstStyle/>
          <a:p>
            <a:pPr>
              <a:defRPr/>
            </a:pPr>
            <a:r>
              <a:rPr lang="en-US" dirty="0">
                <a:solidFill>
                  <a:prstClr val="white"/>
                </a:solidFill>
              </a:rPr>
              <a:t>Local Maternity Service Packs – Birth</a:t>
            </a:r>
          </a:p>
        </p:txBody>
      </p:sp>
      <p:sp>
        <p:nvSpPr>
          <p:cNvPr id="6" name="TextBox 5"/>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Fingertips – Pregnancy and birth profile, 2015</a:t>
            </a:r>
          </a:p>
          <a:p>
            <a:r>
              <a:rPr lang="en-GB" sz="900" dirty="0" smtClean="0">
                <a:solidFill>
                  <a:schemeClr val="tx1">
                    <a:lumMod val="50000"/>
                    <a:lumOff val="50000"/>
                  </a:schemeClr>
                </a:solidFill>
                <a:latin typeface="+mn-lt"/>
              </a:rPr>
              <a:t>Link</a:t>
            </a:r>
            <a:r>
              <a:rPr lang="en-GB" sz="900" dirty="0">
                <a:solidFill>
                  <a:schemeClr val="tx1">
                    <a:lumMod val="50000"/>
                    <a:lumOff val="50000"/>
                  </a:schemeClr>
                </a:solidFill>
                <a:latin typeface="+mn-lt"/>
              </a:rPr>
              <a:t>: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fingertips.phe.org.uk/profile-group/child-health/profile/child-health-pregnancy</a:t>
            </a:r>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67744" y="895095"/>
            <a:ext cx="3981450" cy="266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5298"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9500" y="1587500"/>
            <a:ext cx="6985611"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48786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Domain 1: Population</a:t>
            </a:r>
            <a:endParaRPr lang="en-GB"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2913737" cy="17728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495181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65" y="116632"/>
            <a:ext cx="8784976" cy="476672"/>
          </a:xfrm>
        </p:spPr>
        <p:txBody>
          <a:bodyPr>
            <a:normAutofit/>
          </a:bodyPr>
          <a:lstStyle/>
          <a:p>
            <a:r>
              <a:rPr lang="en-GB" sz="2800" b="0" dirty="0" smtClean="0"/>
              <a:t>Very low birth weight of all babies</a:t>
            </a:r>
            <a:endParaRPr lang="en-GB" sz="28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50</a:t>
            </a:fld>
            <a:endParaRPr lang="en-US" dirty="0"/>
          </a:p>
        </p:txBody>
      </p:sp>
      <p:sp>
        <p:nvSpPr>
          <p:cNvPr id="7" name="Footer Placeholder 4"/>
          <p:cNvSpPr>
            <a:spLocks noGrp="1"/>
          </p:cNvSpPr>
          <p:nvPr>
            <p:ph type="ftr" sz="quarter" idx="11"/>
          </p:nvPr>
        </p:nvSpPr>
        <p:spPr>
          <a:xfrm>
            <a:off x="899592" y="6308725"/>
            <a:ext cx="8064375" cy="549275"/>
          </a:xfrm>
        </p:spPr>
        <p:txBody>
          <a:bodyPr/>
          <a:lstStyle/>
          <a:p>
            <a:pPr>
              <a:defRPr/>
            </a:pPr>
            <a:r>
              <a:rPr lang="en-US" dirty="0">
                <a:solidFill>
                  <a:prstClr val="white"/>
                </a:solidFill>
              </a:rPr>
              <a:t>Local Maternity Service Packs – Birth</a:t>
            </a:r>
          </a:p>
        </p:txBody>
      </p:sp>
      <p:sp>
        <p:nvSpPr>
          <p:cNvPr id="6" name="TextBox 5"/>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Fingertips – Pregnancy and birth profile, 2015</a:t>
            </a:r>
          </a:p>
          <a:p>
            <a:r>
              <a:rPr lang="en-GB" sz="900" dirty="0" smtClean="0">
                <a:solidFill>
                  <a:schemeClr val="tx1">
                    <a:lumMod val="50000"/>
                    <a:lumOff val="50000"/>
                  </a:schemeClr>
                </a:solidFill>
                <a:latin typeface="+mn-lt"/>
              </a:rPr>
              <a:t>Link</a:t>
            </a:r>
            <a:r>
              <a:rPr lang="en-GB" sz="900" dirty="0">
                <a:solidFill>
                  <a:schemeClr val="tx1">
                    <a:lumMod val="50000"/>
                    <a:lumOff val="50000"/>
                  </a:schemeClr>
                </a:solidFill>
                <a:latin typeface="+mn-lt"/>
              </a:rPr>
              <a:t>: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fingertips.phe.org.uk/profile-group/child-health/profile/child-health-pregnancy</a:t>
            </a:r>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39752" y="836712"/>
            <a:ext cx="405765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7890"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9500" y="1412776"/>
            <a:ext cx="6583996" cy="4365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052977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476672"/>
          </a:xfrm>
        </p:spPr>
        <p:txBody>
          <a:bodyPr>
            <a:normAutofit/>
          </a:bodyPr>
          <a:lstStyle/>
          <a:p>
            <a:r>
              <a:rPr lang="en-GB" sz="2800" b="0" dirty="0" smtClean="0"/>
              <a:t>Very low birth weight of all babies by deprivation decile</a:t>
            </a:r>
            <a:endParaRPr lang="en-GB" sz="28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51</a:t>
            </a:fld>
            <a:endParaRPr lang="en-US" dirty="0"/>
          </a:p>
        </p:txBody>
      </p:sp>
      <p:sp>
        <p:nvSpPr>
          <p:cNvPr id="7" name="Footer Placeholder 4"/>
          <p:cNvSpPr>
            <a:spLocks noGrp="1"/>
          </p:cNvSpPr>
          <p:nvPr>
            <p:ph type="ftr" sz="quarter" idx="11"/>
          </p:nvPr>
        </p:nvSpPr>
        <p:spPr>
          <a:xfrm>
            <a:off x="899592" y="6308725"/>
            <a:ext cx="8064375" cy="549275"/>
          </a:xfrm>
        </p:spPr>
        <p:txBody>
          <a:bodyPr/>
          <a:lstStyle/>
          <a:p>
            <a:pPr>
              <a:defRPr/>
            </a:pPr>
            <a:r>
              <a:rPr lang="en-US" dirty="0">
                <a:solidFill>
                  <a:prstClr val="white"/>
                </a:solidFill>
              </a:rPr>
              <a:t>Local Maternity Service Packs – Birth</a:t>
            </a:r>
          </a:p>
        </p:txBody>
      </p:sp>
      <p:sp>
        <p:nvSpPr>
          <p:cNvPr id="6" name="TextBox 5"/>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Fingertips – Pregnancy and birth profile, 2015</a:t>
            </a:r>
          </a:p>
          <a:p>
            <a:r>
              <a:rPr lang="en-GB" sz="900" dirty="0" smtClean="0">
                <a:solidFill>
                  <a:schemeClr val="tx1">
                    <a:lumMod val="50000"/>
                    <a:lumOff val="50000"/>
                  </a:schemeClr>
                </a:solidFill>
                <a:latin typeface="+mn-lt"/>
              </a:rPr>
              <a:t>Link</a:t>
            </a:r>
            <a:r>
              <a:rPr lang="en-GB" sz="900" dirty="0">
                <a:solidFill>
                  <a:schemeClr val="tx1">
                    <a:lumMod val="50000"/>
                    <a:lumOff val="50000"/>
                  </a:schemeClr>
                </a:solidFill>
                <a:latin typeface="+mn-lt"/>
              </a:rPr>
              <a:t>: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fingertips.phe.org.uk/profile-group/child-health/profile/child-health-pregnancy</a:t>
            </a:r>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67744" y="895095"/>
            <a:ext cx="3981450" cy="266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6322"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9500" y="1587500"/>
            <a:ext cx="6985611"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805658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548680"/>
          </a:xfrm>
        </p:spPr>
        <p:txBody>
          <a:bodyPr>
            <a:normAutofit/>
          </a:bodyPr>
          <a:lstStyle/>
          <a:p>
            <a:r>
              <a:rPr lang="en-GB" sz="2800" b="0" dirty="0" smtClean="0"/>
              <a:t>Low birth weight of term babies</a:t>
            </a:r>
            <a:endParaRPr lang="en-GB" sz="28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52</a:t>
            </a:fld>
            <a:endParaRPr lang="en-US" dirty="0"/>
          </a:p>
        </p:txBody>
      </p:sp>
      <p:sp>
        <p:nvSpPr>
          <p:cNvPr id="7" name="Footer Placeholder 4"/>
          <p:cNvSpPr>
            <a:spLocks noGrp="1"/>
          </p:cNvSpPr>
          <p:nvPr>
            <p:ph type="ftr" sz="quarter" idx="11"/>
          </p:nvPr>
        </p:nvSpPr>
        <p:spPr>
          <a:xfrm>
            <a:off x="899592" y="6308725"/>
            <a:ext cx="8064375" cy="549275"/>
          </a:xfrm>
        </p:spPr>
        <p:txBody>
          <a:bodyPr/>
          <a:lstStyle/>
          <a:p>
            <a:pPr>
              <a:defRPr/>
            </a:pPr>
            <a:r>
              <a:rPr lang="en-US" dirty="0">
                <a:solidFill>
                  <a:prstClr val="white"/>
                </a:solidFill>
              </a:rPr>
              <a:t>Local Maternity Service Packs – Birth</a:t>
            </a:r>
          </a:p>
        </p:txBody>
      </p:sp>
      <p:sp>
        <p:nvSpPr>
          <p:cNvPr id="6" name="TextBox 5"/>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Fingertips – Pregnancy and birth profile, 2015</a:t>
            </a:r>
          </a:p>
          <a:p>
            <a:r>
              <a:rPr lang="en-GB" sz="900" dirty="0" smtClean="0">
                <a:solidFill>
                  <a:schemeClr val="tx1">
                    <a:lumMod val="50000"/>
                    <a:lumOff val="50000"/>
                  </a:schemeClr>
                </a:solidFill>
                <a:latin typeface="+mn-lt"/>
              </a:rPr>
              <a:t>Link</a:t>
            </a:r>
            <a:r>
              <a:rPr lang="en-GB" sz="900" dirty="0">
                <a:solidFill>
                  <a:schemeClr val="tx1">
                    <a:lumMod val="50000"/>
                    <a:lumOff val="50000"/>
                  </a:schemeClr>
                </a:solidFill>
                <a:latin typeface="+mn-lt"/>
              </a:rPr>
              <a:t>: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fingertips.phe.org.uk/profile-group/child-health/profile/child-health-pregnancy</a:t>
            </a:r>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39752" y="836712"/>
            <a:ext cx="405765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8914"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9500" y="1474226"/>
            <a:ext cx="6516836" cy="43042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052977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784976" cy="476672"/>
          </a:xfrm>
        </p:spPr>
        <p:txBody>
          <a:bodyPr>
            <a:normAutofit/>
          </a:bodyPr>
          <a:lstStyle/>
          <a:p>
            <a:r>
              <a:rPr lang="en-GB" sz="2800" b="0" dirty="0" smtClean="0"/>
              <a:t>Low birth weight of term babies by deprivation decile</a:t>
            </a:r>
            <a:endParaRPr lang="en-GB" sz="28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53</a:t>
            </a:fld>
            <a:endParaRPr lang="en-US" dirty="0"/>
          </a:p>
        </p:txBody>
      </p:sp>
      <p:sp>
        <p:nvSpPr>
          <p:cNvPr id="7" name="Footer Placeholder 4"/>
          <p:cNvSpPr>
            <a:spLocks noGrp="1"/>
          </p:cNvSpPr>
          <p:nvPr>
            <p:ph type="ftr" sz="quarter" idx="11"/>
          </p:nvPr>
        </p:nvSpPr>
        <p:spPr>
          <a:xfrm>
            <a:off x="899592" y="6308725"/>
            <a:ext cx="8064375" cy="549275"/>
          </a:xfrm>
        </p:spPr>
        <p:txBody>
          <a:bodyPr/>
          <a:lstStyle/>
          <a:p>
            <a:pPr>
              <a:defRPr/>
            </a:pPr>
            <a:r>
              <a:rPr lang="en-US" dirty="0">
                <a:solidFill>
                  <a:prstClr val="white"/>
                </a:solidFill>
              </a:rPr>
              <a:t>Local Maternity Service Packs – Birth</a:t>
            </a:r>
          </a:p>
        </p:txBody>
      </p:sp>
      <p:sp>
        <p:nvSpPr>
          <p:cNvPr id="6" name="TextBox 5"/>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Fingertips – Pregnancy and birth profile, 2015</a:t>
            </a:r>
          </a:p>
          <a:p>
            <a:r>
              <a:rPr lang="en-GB" sz="900" dirty="0" smtClean="0">
                <a:solidFill>
                  <a:schemeClr val="tx1">
                    <a:lumMod val="50000"/>
                    <a:lumOff val="50000"/>
                  </a:schemeClr>
                </a:solidFill>
                <a:latin typeface="+mn-lt"/>
              </a:rPr>
              <a:t>Link</a:t>
            </a:r>
            <a:r>
              <a:rPr lang="en-GB" sz="900" dirty="0">
                <a:solidFill>
                  <a:schemeClr val="tx1">
                    <a:lumMod val="50000"/>
                    <a:lumOff val="50000"/>
                  </a:schemeClr>
                </a:solidFill>
                <a:latin typeface="+mn-lt"/>
              </a:rPr>
              <a:t>: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fingertips.phe.org.uk/profile-group/child-health/profile/child-health-pregnancy</a:t>
            </a:r>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67744" y="895095"/>
            <a:ext cx="3981450" cy="266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7346"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9500" y="1587500"/>
            <a:ext cx="6985611"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805658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476672"/>
          </a:xfrm>
        </p:spPr>
        <p:txBody>
          <a:bodyPr>
            <a:normAutofit/>
          </a:bodyPr>
          <a:lstStyle/>
          <a:p>
            <a:r>
              <a:rPr lang="en-GB" sz="2800" b="0" dirty="0" smtClean="0"/>
              <a:t>Stillbirth rate</a:t>
            </a:r>
            <a:endParaRPr lang="en-GB" sz="28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54</a:t>
            </a:fld>
            <a:endParaRPr lang="en-US" dirty="0"/>
          </a:p>
        </p:txBody>
      </p:sp>
      <p:sp>
        <p:nvSpPr>
          <p:cNvPr id="7" name="Footer Placeholder 4"/>
          <p:cNvSpPr>
            <a:spLocks noGrp="1"/>
          </p:cNvSpPr>
          <p:nvPr>
            <p:ph type="ftr" sz="quarter" idx="11"/>
          </p:nvPr>
        </p:nvSpPr>
        <p:spPr>
          <a:xfrm>
            <a:off x="971600" y="6308725"/>
            <a:ext cx="8064375" cy="549275"/>
          </a:xfrm>
        </p:spPr>
        <p:txBody>
          <a:bodyPr/>
          <a:lstStyle/>
          <a:p>
            <a:pPr>
              <a:defRPr/>
            </a:pPr>
            <a:r>
              <a:rPr lang="en-US" dirty="0">
                <a:solidFill>
                  <a:prstClr val="white"/>
                </a:solidFill>
              </a:rPr>
              <a:t>Local Maternity Service Packs – Birth</a:t>
            </a:r>
          </a:p>
        </p:txBody>
      </p:sp>
      <p:sp>
        <p:nvSpPr>
          <p:cNvPr id="6" name="TextBox 5"/>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Fingertips – Pregnancy and birth profile, 2013-15</a:t>
            </a:r>
          </a:p>
          <a:p>
            <a:r>
              <a:rPr lang="en-GB" sz="900" dirty="0" smtClean="0">
                <a:solidFill>
                  <a:schemeClr val="tx1">
                    <a:lumMod val="50000"/>
                    <a:lumOff val="50000"/>
                  </a:schemeClr>
                </a:solidFill>
                <a:latin typeface="+mn-lt"/>
              </a:rPr>
              <a:t>Link</a:t>
            </a:r>
            <a:r>
              <a:rPr lang="en-GB" sz="900" dirty="0">
                <a:solidFill>
                  <a:schemeClr val="tx1">
                    <a:lumMod val="50000"/>
                    <a:lumOff val="50000"/>
                  </a:schemeClr>
                </a:solidFill>
                <a:latin typeface="+mn-lt"/>
              </a:rPr>
              <a:t>: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fingertips.phe.org.uk/profile-group/child-health/profile/child-health-pregnancy</a:t>
            </a:r>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39752" y="836712"/>
            <a:ext cx="405765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9938"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9500" y="1409562"/>
            <a:ext cx="6588844" cy="4368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052977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2008"/>
            <a:ext cx="8784976" cy="548680"/>
          </a:xfrm>
        </p:spPr>
        <p:txBody>
          <a:bodyPr>
            <a:normAutofit/>
          </a:bodyPr>
          <a:lstStyle/>
          <a:p>
            <a:r>
              <a:rPr lang="en-GB" sz="2800" b="0" dirty="0" smtClean="0"/>
              <a:t>Stillbirth rate by deprivation decile</a:t>
            </a:r>
            <a:endParaRPr lang="en-GB" sz="28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55</a:t>
            </a:fld>
            <a:endParaRPr lang="en-US" dirty="0"/>
          </a:p>
        </p:txBody>
      </p:sp>
      <p:sp>
        <p:nvSpPr>
          <p:cNvPr id="7" name="Footer Placeholder 4"/>
          <p:cNvSpPr>
            <a:spLocks noGrp="1"/>
          </p:cNvSpPr>
          <p:nvPr>
            <p:ph type="ftr" sz="quarter" idx="11"/>
          </p:nvPr>
        </p:nvSpPr>
        <p:spPr>
          <a:xfrm>
            <a:off x="899592" y="6317828"/>
            <a:ext cx="8064375" cy="549275"/>
          </a:xfrm>
        </p:spPr>
        <p:txBody>
          <a:bodyPr/>
          <a:lstStyle/>
          <a:p>
            <a:pPr>
              <a:defRPr/>
            </a:pPr>
            <a:r>
              <a:rPr lang="en-US">
                <a:solidFill>
                  <a:prstClr val="white"/>
                </a:solidFill>
              </a:rPr>
              <a:t>Local Maternity Service Packs – Birth</a:t>
            </a:r>
            <a:endParaRPr lang="en-US" dirty="0">
              <a:solidFill>
                <a:prstClr val="white"/>
              </a:solidFill>
            </a:endParaRPr>
          </a:p>
        </p:txBody>
      </p:sp>
      <p:sp>
        <p:nvSpPr>
          <p:cNvPr id="6" name="TextBox 5"/>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Fingertips – Pregnancy and birth profile, 2013-15</a:t>
            </a:r>
          </a:p>
          <a:p>
            <a:r>
              <a:rPr lang="en-GB" sz="900" dirty="0" smtClean="0">
                <a:solidFill>
                  <a:schemeClr val="tx1">
                    <a:lumMod val="50000"/>
                    <a:lumOff val="50000"/>
                  </a:schemeClr>
                </a:solidFill>
                <a:latin typeface="+mn-lt"/>
              </a:rPr>
              <a:t>Link</a:t>
            </a:r>
            <a:r>
              <a:rPr lang="en-GB" sz="900" dirty="0">
                <a:solidFill>
                  <a:schemeClr val="tx1">
                    <a:lumMod val="50000"/>
                    <a:lumOff val="50000"/>
                  </a:schemeClr>
                </a:solidFill>
                <a:latin typeface="+mn-lt"/>
              </a:rPr>
              <a:t>: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fingertips.phe.org.uk/profile-group/child-health/profile/child-health-pregnancy</a:t>
            </a:r>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67744" y="895095"/>
            <a:ext cx="3981450" cy="266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8370"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9500" y="1587500"/>
            <a:ext cx="6985611"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805658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548680"/>
          </a:xfrm>
        </p:spPr>
        <p:txBody>
          <a:bodyPr>
            <a:normAutofit/>
          </a:bodyPr>
          <a:lstStyle/>
          <a:p>
            <a:r>
              <a:rPr lang="en-GB" sz="2800" b="0" dirty="0" smtClean="0"/>
              <a:t>Infant mortality</a:t>
            </a:r>
            <a:endParaRPr lang="en-GB" sz="28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56</a:t>
            </a:fld>
            <a:endParaRPr lang="en-US" dirty="0"/>
          </a:p>
        </p:txBody>
      </p:sp>
      <p:sp>
        <p:nvSpPr>
          <p:cNvPr id="7" name="Footer Placeholder 4"/>
          <p:cNvSpPr>
            <a:spLocks noGrp="1"/>
          </p:cNvSpPr>
          <p:nvPr>
            <p:ph type="ftr" sz="quarter" idx="11"/>
          </p:nvPr>
        </p:nvSpPr>
        <p:spPr>
          <a:xfrm>
            <a:off x="899592" y="6309320"/>
            <a:ext cx="8064375" cy="549275"/>
          </a:xfrm>
        </p:spPr>
        <p:txBody>
          <a:bodyPr/>
          <a:lstStyle/>
          <a:p>
            <a:pPr>
              <a:defRPr/>
            </a:pPr>
            <a:r>
              <a:rPr lang="en-GB" dirty="0" smtClean="0"/>
              <a:t>Local Maternity Service Packs - Birth</a:t>
            </a:r>
            <a:endParaRPr lang="en-US" dirty="0"/>
          </a:p>
        </p:txBody>
      </p:sp>
      <p:sp>
        <p:nvSpPr>
          <p:cNvPr id="6" name="TextBox 5"/>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Fingertips – Pregnancy and birth profile, 2013-15</a:t>
            </a:r>
          </a:p>
          <a:p>
            <a:r>
              <a:rPr lang="en-GB" sz="900" dirty="0" smtClean="0">
                <a:solidFill>
                  <a:schemeClr val="tx1">
                    <a:lumMod val="50000"/>
                    <a:lumOff val="50000"/>
                  </a:schemeClr>
                </a:solidFill>
                <a:latin typeface="+mn-lt"/>
              </a:rPr>
              <a:t>Link</a:t>
            </a:r>
            <a:r>
              <a:rPr lang="en-GB" sz="900" dirty="0">
                <a:solidFill>
                  <a:schemeClr val="tx1">
                    <a:lumMod val="50000"/>
                    <a:lumOff val="50000"/>
                  </a:schemeClr>
                </a:solidFill>
                <a:latin typeface="+mn-lt"/>
              </a:rPr>
              <a:t>: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fingertips.phe.org.uk/profile-group/child-health/profile/child-health-pregnancy</a:t>
            </a:r>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39752" y="836712"/>
            <a:ext cx="405765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62"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9500" y="1361814"/>
            <a:ext cx="6660852" cy="4416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250294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548680"/>
          </a:xfrm>
        </p:spPr>
        <p:txBody>
          <a:bodyPr>
            <a:normAutofit/>
          </a:bodyPr>
          <a:lstStyle/>
          <a:p>
            <a:r>
              <a:rPr lang="en-GB" sz="2800" b="0" dirty="0"/>
              <a:t>Infant </a:t>
            </a:r>
            <a:r>
              <a:rPr lang="en-GB" sz="2800" b="0" dirty="0" smtClean="0"/>
              <a:t>mortality by deprivation decile</a:t>
            </a:r>
            <a:endParaRPr lang="en-GB" sz="28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57</a:t>
            </a:fld>
            <a:endParaRPr lang="en-US" dirty="0"/>
          </a:p>
        </p:txBody>
      </p:sp>
      <p:sp>
        <p:nvSpPr>
          <p:cNvPr id="7" name="Footer Placeholder 4"/>
          <p:cNvSpPr>
            <a:spLocks noGrp="1"/>
          </p:cNvSpPr>
          <p:nvPr>
            <p:ph type="ftr" sz="quarter" idx="11"/>
          </p:nvPr>
        </p:nvSpPr>
        <p:spPr>
          <a:xfrm>
            <a:off x="899592" y="6308725"/>
            <a:ext cx="8064375" cy="549275"/>
          </a:xfrm>
        </p:spPr>
        <p:txBody>
          <a:bodyPr/>
          <a:lstStyle/>
          <a:p>
            <a:pPr>
              <a:defRPr/>
            </a:pPr>
            <a:r>
              <a:rPr lang="en-US" dirty="0">
                <a:solidFill>
                  <a:prstClr val="white"/>
                </a:solidFill>
              </a:rPr>
              <a:t>Local Maternity Service Packs – Birth</a:t>
            </a:r>
          </a:p>
        </p:txBody>
      </p:sp>
      <p:sp>
        <p:nvSpPr>
          <p:cNvPr id="6" name="TextBox 5"/>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Fingertips – Pregnancy and birth profile, 2013-15</a:t>
            </a:r>
          </a:p>
          <a:p>
            <a:r>
              <a:rPr lang="en-GB" sz="900" dirty="0" smtClean="0">
                <a:solidFill>
                  <a:schemeClr val="tx1">
                    <a:lumMod val="50000"/>
                    <a:lumOff val="50000"/>
                  </a:schemeClr>
                </a:solidFill>
                <a:latin typeface="+mn-lt"/>
              </a:rPr>
              <a:t>Link</a:t>
            </a:r>
            <a:r>
              <a:rPr lang="en-GB" sz="900" dirty="0">
                <a:solidFill>
                  <a:schemeClr val="tx1">
                    <a:lumMod val="50000"/>
                    <a:lumOff val="50000"/>
                  </a:schemeClr>
                </a:solidFill>
                <a:latin typeface="+mn-lt"/>
              </a:rPr>
              <a:t>: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fingertips.phe.org.uk/profile-group/child-health/profile/child-health-pregnancy</a:t>
            </a:r>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67744" y="895095"/>
            <a:ext cx="3981450" cy="266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2466"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9500" y="1587499"/>
            <a:ext cx="6988682"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805658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00" y="116632"/>
            <a:ext cx="8028000" cy="648072"/>
          </a:xfrm>
        </p:spPr>
        <p:txBody>
          <a:bodyPr>
            <a:normAutofit/>
          </a:bodyPr>
          <a:lstStyle/>
          <a:p>
            <a:r>
              <a:rPr lang="en-GB" sz="2800" b="0" dirty="0" smtClean="0"/>
              <a:t>CQC indicators</a:t>
            </a:r>
            <a:endParaRPr lang="en-GB" sz="2800" b="0"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58</a:t>
            </a:fld>
            <a:endParaRPr lang="en-US" dirty="0">
              <a:solidFill>
                <a:prstClr val="white"/>
              </a:solidFill>
            </a:endParaRPr>
          </a:p>
        </p:txBody>
      </p:sp>
      <p:sp>
        <p:nvSpPr>
          <p:cNvPr id="5" name="Footer Placeholder 4"/>
          <p:cNvSpPr>
            <a:spLocks noGrp="1"/>
          </p:cNvSpPr>
          <p:nvPr>
            <p:ph type="ftr" sz="quarter" idx="11"/>
          </p:nvPr>
        </p:nvSpPr>
        <p:spPr>
          <a:xfrm>
            <a:off x="913086" y="6308725"/>
            <a:ext cx="8064375" cy="549275"/>
          </a:xfrm>
        </p:spPr>
        <p:txBody>
          <a:bodyPr/>
          <a:lstStyle/>
          <a:p>
            <a:pPr>
              <a:defRPr/>
            </a:pPr>
            <a:r>
              <a:rPr lang="en-GB" dirty="0" smtClean="0">
                <a:solidFill>
                  <a:prstClr val="white"/>
                </a:solidFill>
              </a:rPr>
              <a:t>Local Maternity Service Packs - Birth</a:t>
            </a:r>
            <a:endParaRPr lang="en-US" dirty="0">
              <a:solidFill>
                <a:prstClr val="white"/>
              </a:solidFill>
            </a:endParaRPr>
          </a:p>
        </p:txBody>
      </p:sp>
      <p:sp>
        <p:nvSpPr>
          <p:cNvPr id="6" name="TextBox 5"/>
          <p:cNvSpPr txBox="1"/>
          <p:nvPr/>
        </p:nvSpPr>
        <p:spPr>
          <a:xfrm>
            <a:off x="24061" y="5916860"/>
            <a:ext cx="8928992" cy="646331"/>
          </a:xfrm>
          <a:prstGeom prst="rect">
            <a:avLst/>
          </a:prstGeom>
          <a:noFill/>
        </p:spPr>
        <p:txBody>
          <a:bodyPr wrap="square" rtlCol="0">
            <a:spAutoFit/>
          </a:bodyPr>
          <a:lstStyle/>
          <a:p>
            <a:r>
              <a:rPr lang="en-GB" sz="900" dirty="0">
                <a:solidFill>
                  <a:schemeClr val="tx1">
                    <a:lumMod val="50000"/>
                    <a:lumOff val="50000"/>
                  </a:schemeClr>
                </a:solidFill>
                <a:latin typeface="+mn-lt"/>
              </a:rPr>
              <a:t>Source data</a:t>
            </a:r>
            <a:r>
              <a:rPr lang="en-GB" sz="900" dirty="0" smtClean="0">
                <a:solidFill>
                  <a:schemeClr val="tx1">
                    <a:lumMod val="50000"/>
                    <a:lumOff val="50000"/>
                  </a:schemeClr>
                </a:solidFill>
                <a:latin typeface="+mn-lt"/>
              </a:rPr>
              <a:t>: CQC Patient Survey Data, 2015 </a:t>
            </a:r>
          </a:p>
          <a:p>
            <a:r>
              <a:rPr lang="en-GB" sz="900" dirty="0">
                <a:solidFill>
                  <a:schemeClr val="tx1">
                    <a:lumMod val="50000"/>
                    <a:lumOff val="50000"/>
                  </a:schemeClr>
                </a:solidFill>
                <a:latin typeface="+mn-lt"/>
              </a:rPr>
              <a:t>Link</a:t>
            </a:r>
            <a:r>
              <a:rPr lang="en-GB" sz="900" dirty="0" smtClean="0">
                <a:solidFill>
                  <a:schemeClr val="tx1">
                    <a:lumMod val="50000"/>
                    <a:lumOff val="50000"/>
                  </a:schemeClr>
                </a:solidFill>
                <a:latin typeface="+mn-lt"/>
              </a:rPr>
              <a:t>: </a:t>
            </a:r>
            <a:r>
              <a:rPr lang="en-GB" sz="900" dirty="0" smtClean="0">
                <a:solidFill>
                  <a:schemeClr val="tx1">
                    <a:lumMod val="50000"/>
                    <a:lumOff val="50000"/>
                  </a:schemeClr>
                </a:solidFill>
                <a:latin typeface="+mn-lt"/>
                <a:hlinkClick r:id="rId3"/>
              </a:rPr>
              <a:t>http</a:t>
            </a:r>
            <a:r>
              <a:rPr lang="en-GB" sz="900" dirty="0">
                <a:solidFill>
                  <a:schemeClr val="tx1">
                    <a:lumMod val="50000"/>
                    <a:lumOff val="50000"/>
                  </a:schemeClr>
                </a:solidFill>
                <a:latin typeface="+mn-lt"/>
                <a:hlinkClick r:id="rId3"/>
              </a:rPr>
              <a:t>://</a:t>
            </a:r>
            <a:r>
              <a:rPr lang="en-GB" sz="900" dirty="0" smtClean="0">
                <a:solidFill>
                  <a:schemeClr val="tx1">
                    <a:lumMod val="50000"/>
                    <a:lumOff val="50000"/>
                  </a:schemeClr>
                </a:solidFill>
                <a:latin typeface="+mn-lt"/>
                <a:hlinkClick r:id="rId3"/>
              </a:rPr>
              <a:t>www.cqc.org.uk/publications/surveys/maternity-services-survey-2015</a:t>
            </a:r>
            <a:endParaRPr lang="en-GB" sz="900" dirty="0" smtClean="0">
              <a:solidFill>
                <a:schemeClr val="tx1">
                  <a:lumMod val="50000"/>
                  <a:lumOff val="50000"/>
                </a:schemeClr>
              </a:solidFill>
              <a:latin typeface="+mn-lt"/>
            </a:endParaRPr>
          </a:p>
          <a:p>
            <a:endParaRPr lang="en-GB" sz="900" dirty="0">
              <a:solidFill>
                <a:schemeClr val="tx1">
                  <a:lumMod val="50000"/>
                  <a:lumOff val="50000"/>
                </a:schemeClr>
              </a:solidFill>
              <a:latin typeface="+mn-lt"/>
            </a:endParaRPr>
          </a:p>
          <a:p>
            <a:endParaRPr lang="en-GB" sz="900" dirty="0">
              <a:solidFill>
                <a:schemeClr val="tx1">
                  <a:lumMod val="50000"/>
                  <a:lumOff val="50000"/>
                </a:schemeClr>
              </a:solidFill>
              <a:latin typeface="+mn-lt"/>
            </a:endParaRPr>
          </a:p>
        </p:txBody>
      </p:sp>
      <p:pic>
        <p:nvPicPr>
          <p:cNvPr id="24578"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35000" y="1016000"/>
            <a:ext cx="8073098" cy="3565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110908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Domain 6: Postnatal care</a:t>
            </a:r>
            <a:endParaRPr lang="en-GB"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2913737" cy="17728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06076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47" y="155873"/>
            <a:ext cx="8845549" cy="608831"/>
          </a:xfrm>
        </p:spPr>
        <p:txBody>
          <a:bodyPr>
            <a:noAutofit/>
          </a:bodyPr>
          <a:lstStyle/>
          <a:p>
            <a:r>
              <a:rPr lang="en-GB" sz="2800" dirty="0" smtClean="0"/>
              <a:t>Total population, females aged 15 – 44 and number of births</a:t>
            </a:r>
            <a:endParaRPr lang="en-GB" sz="2800" dirty="0"/>
          </a:p>
        </p:txBody>
      </p:sp>
      <p:sp>
        <p:nvSpPr>
          <p:cNvPr id="4" name="Footer Placeholder 3"/>
          <p:cNvSpPr>
            <a:spLocks noGrp="1"/>
          </p:cNvSpPr>
          <p:nvPr>
            <p:ph type="ftr" sz="quarter" idx="11"/>
          </p:nvPr>
        </p:nvSpPr>
        <p:spPr/>
        <p:txBody>
          <a:bodyPr/>
          <a:lstStyle/>
          <a:p>
            <a:pPr>
              <a:defRPr/>
            </a:pPr>
            <a:r>
              <a:rPr lang="en-US" dirty="0" smtClean="0">
                <a:solidFill>
                  <a:prstClr val="white"/>
                </a:solidFill>
              </a:rPr>
              <a:t>Local Maternity Service Packs - Population</a:t>
            </a:r>
            <a:endParaRPr lang="en-US" dirty="0">
              <a:solidFill>
                <a:prstClr val="white"/>
              </a:solidFill>
            </a:endParaRPr>
          </a:p>
        </p:txBody>
      </p:sp>
      <p:sp>
        <p:nvSpPr>
          <p:cNvPr id="6" name="TextBox 5"/>
          <p:cNvSpPr txBox="1"/>
          <p:nvPr/>
        </p:nvSpPr>
        <p:spPr>
          <a:xfrm>
            <a:off x="20340" y="5831850"/>
            <a:ext cx="8928992" cy="507831"/>
          </a:xfrm>
          <a:prstGeom prst="rect">
            <a:avLst/>
          </a:prstGeom>
          <a:noFill/>
        </p:spPr>
        <p:txBody>
          <a:bodyPr wrap="square" rtlCol="0">
            <a:spAutoFit/>
          </a:bodyPr>
          <a:lstStyle/>
          <a:p>
            <a:r>
              <a:rPr lang="en-GB" sz="900" dirty="0" smtClean="0">
                <a:solidFill>
                  <a:schemeClr val="tx1">
                    <a:lumMod val="50000"/>
                    <a:lumOff val="50000"/>
                  </a:schemeClr>
                </a:solidFill>
                <a:latin typeface="+mn-lt"/>
              </a:rPr>
              <a:t>Source </a:t>
            </a:r>
            <a:r>
              <a:rPr lang="en-GB" sz="900" dirty="0">
                <a:solidFill>
                  <a:schemeClr val="tx1">
                    <a:lumMod val="50000"/>
                    <a:lumOff val="50000"/>
                  </a:schemeClr>
                </a:solidFill>
                <a:latin typeface="+mn-lt"/>
              </a:rPr>
              <a:t>data: </a:t>
            </a:r>
            <a:r>
              <a:rPr lang="en-GB" sz="900" dirty="0" smtClean="0">
                <a:solidFill>
                  <a:schemeClr val="tx1">
                    <a:lumMod val="50000"/>
                    <a:lumOff val="50000"/>
                  </a:schemeClr>
                </a:solidFill>
                <a:latin typeface="+mn-lt"/>
              </a:rPr>
              <a:t>NHS Digital, 2017 and ONS births, 2015</a:t>
            </a:r>
          </a:p>
          <a:p>
            <a:r>
              <a:rPr lang="en-GB" sz="900" dirty="0" smtClean="0">
                <a:solidFill>
                  <a:schemeClr val="tx1">
                    <a:lumMod val="50000"/>
                    <a:lumOff val="50000"/>
                  </a:schemeClr>
                </a:solidFill>
                <a:latin typeface="+mn-lt"/>
              </a:rPr>
              <a:t>Link: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digital.nhs.uk/catalogue/PUB24180</a:t>
            </a:r>
            <a:r>
              <a:rPr lang="en-GB" sz="900" dirty="0">
                <a:solidFill>
                  <a:schemeClr val="tx1">
                    <a:lumMod val="50000"/>
                    <a:lumOff val="50000"/>
                  </a:schemeClr>
                </a:solidFill>
                <a:latin typeface="+mn-lt"/>
              </a:rPr>
              <a:t> </a:t>
            </a:r>
            <a:r>
              <a:rPr lang="en-GB" sz="900" dirty="0" smtClean="0">
                <a:solidFill>
                  <a:schemeClr val="tx1">
                    <a:lumMod val="50000"/>
                    <a:lumOff val="50000"/>
                  </a:schemeClr>
                </a:solidFill>
                <a:latin typeface="+mn-lt"/>
              </a:rPr>
              <a:t> and </a:t>
            </a:r>
            <a:r>
              <a:rPr lang="en-GB" sz="900" dirty="0" smtClean="0">
                <a:solidFill>
                  <a:schemeClr val="tx1">
                    <a:lumMod val="50000"/>
                    <a:lumOff val="50000"/>
                  </a:schemeClr>
                </a:solidFill>
                <a:latin typeface="+mn-lt"/>
                <a:hlinkClick r:id="rId4"/>
              </a:rPr>
              <a:t>https</a:t>
            </a:r>
            <a:r>
              <a:rPr lang="en-GB" sz="900" dirty="0">
                <a:solidFill>
                  <a:schemeClr val="tx1">
                    <a:lumMod val="50000"/>
                    <a:lumOff val="50000"/>
                  </a:schemeClr>
                </a:solidFill>
                <a:latin typeface="+mn-lt"/>
                <a:hlinkClick r:id="rId4"/>
              </a:rPr>
              <a:t>://</a:t>
            </a:r>
            <a:r>
              <a:rPr lang="en-GB" sz="900" dirty="0" smtClean="0">
                <a:solidFill>
                  <a:schemeClr val="tx1">
                    <a:lumMod val="50000"/>
                    <a:lumOff val="50000"/>
                  </a:schemeClr>
                </a:solidFill>
                <a:latin typeface="+mn-lt"/>
                <a:hlinkClick r:id="rId4"/>
              </a:rPr>
              <a:t>www.ons.gov.uk/peoplepopulationandcommunity/birthsdeathsandmarriages/livebirths</a:t>
            </a:r>
            <a:endParaRPr lang="en-GB" sz="900" dirty="0" smtClean="0">
              <a:solidFill>
                <a:schemeClr val="tx1">
                  <a:lumMod val="50000"/>
                  <a:lumOff val="50000"/>
                </a:schemeClr>
              </a:solidFill>
              <a:latin typeface="+mn-lt"/>
            </a:endParaRPr>
          </a:p>
          <a:p>
            <a:endParaRPr lang="en-GB" sz="900" dirty="0">
              <a:solidFill>
                <a:schemeClr val="tx1">
                  <a:lumMod val="50000"/>
                  <a:lumOff val="50000"/>
                </a:schemeClr>
              </a:solidFill>
              <a:latin typeface="+mn-lt"/>
            </a:endParaRPr>
          </a:p>
        </p:txBody>
      </p:sp>
      <p:sp>
        <p:nvSpPr>
          <p:cNvPr id="7" name="Slide Number Placeholder 3"/>
          <p:cNvSpPr>
            <a:spLocks noGrp="1"/>
          </p:cNvSpPr>
          <p:nvPr>
            <p:ph type="sldNum" sz="quarter" idx="10"/>
          </p:nvPr>
        </p:nvSpPr>
        <p:spPr>
          <a:xfrm>
            <a:off x="0" y="6308725"/>
            <a:ext cx="9144000" cy="549275"/>
          </a:xfrm>
        </p:spPr>
        <p:txBody>
          <a:bodyPr/>
          <a:lstStyle/>
          <a:p>
            <a:pPr marL="531813">
              <a:defRPr/>
            </a:pPr>
            <a:r>
              <a:rPr lang="en-US" dirty="0" smtClean="0">
                <a:solidFill>
                  <a:prstClr val="white"/>
                </a:solidFill>
              </a:rPr>
              <a:t>  </a:t>
            </a:r>
            <a:fld id="{2565FA6D-D4C8-4C4C-AC4B-3269734D34D8}" type="slidenum">
              <a:rPr lang="en-US" smtClean="0">
                <a:solidFill>
                  <a:prstClr val="white"/>
                </a:solidFill>
              </a:rPr>
              <a:pPr marL="531813">
                <a:defRPr/>
              </a:pPr>
              <a:t>6</a:t>
            </a:fld>
            <a:endParaRPr lang="en-US" dirty="0">
              <a:solidFill>
                <a:prstClr val="white"/>
              </a:solidFill>
            </a:endParaRPr>
          </a:p>
        </p:txBody>
      </p:sp>
      <p:sp>
        <p:nvSpPr>
          <p:cNvPr id="8" name="Footer Placeholder 4"/>
          <p:cNvSpPr txBox="1">
            <a:spLocks/>
          </p:cNvSpPr>
          <p:nvPr/>
        </p:nvSpPr>
        <p:spPr>
          <a:xfrm>
            <a:off x="899592"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smtClean="0">
                <a:solidFill>
                  <a:prstClr val="white"/>
                </a:solidFill>
              </a:rPr>
              <a:t>Local Maternity Service Packs – Population</a:t>
            </a:r>
            <a:endParaRPr lang="en-US" dirty="0">
              <a:solidFill>
                <a:prstClr val="white"/>
              </a:solidFill>
            </a:endParaRPr>
          </a:p>
        </p:txBody>
      </p:sp>
      <p:pic>
        <p:nvPicPr>
          <p:cNvPr id="4098"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3500" y="1016000"/>
            <a:ext cx="3405544" cy="28450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3779912" y="1016000"/>
            <a:ext cx="2979850" cy="28450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266487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476672"/>
          </a:xfrm>
        </p:spPr>
        <p:txBody>
          <a:bodyPr>
            <a:normAutofit/>
          </a:bodyPr>
          <a:lstStyle/>
          <a:p>
            <a:r>
              <a:rPr lang="en-GB" sz="2800" b="0" dirty="0" smtClean="0"/>
              <a:t>Breastfeeding initiation</a:t>
            </a:r>
            <a:endParaRPr lang="en-GB" sz="28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60</a:t>
            </a:fld>
            <a:endParaRPr lang="en-US" dirty="0"/>
          </a:p>
        </p:txBody>
      </p:sp>
      <p:sp>
        <p:nvSpPr>
          <p:cNvPr id="7" name="Footer Placeholder 4"/>
          <p:cNvSpPr>
            <a:spLocks noGrp="1"/>
          </p:cNvSpPr>
          <p:nvPr>
            <p:ph type="ftr" sz="quarter" idx="11"/>
          </p:nvPr>
        </p:nvSpPr>
        <p:spPr>
          <a:xfrm>
            <a:off x="1044129" y="6309320"/>
            <a:ext cx="8064375" cy="549275"/>
          </a:xfrm>
        </p:spPr>
        <p:txBody>
          <a:bodyPr/>
          <a:lstStyle/>
          <a:p>
            <a:pPr>
              <a:defRPr/>
            </a:pPr>
            <a:r>
              <a:rPr lang="en-US" dirty="0">
                <a:solidFill>
                  <a:prstClr val="white"/>
                </a:solidFill>
              </a:rPr>
              <a:t>Local Maternity Service Packs – </a:t>
            </a:r>
            <a:r>
              <a:rPr lang="en-US" dirty="0" smtClean="0">
                <a:solidFill>
                  <a:prstClr val="white"/>
                </a:solidFill>
              </a:rPr>
              <a:t>Postnatal care</a:t>
            </a:r>
            <a:endParaRPr lang="en-US" dirty="0">
              <a:solidFill>
                <a:prstClr val="white"/>
              </a:solidFill>
            </a:endParaRPr>
          </a:p>
        </p:txBody>
      </p:sp>
      <p:sp>
        <p:nvSpPr>
          <p:cNvPr id="6" name="TextBox 5"/>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Fingertips – Pregnancy and birth profile, 2014/15</a:t>
            </a:r>
          </a:p>
          <a:p>
            <a:r>
              <a:rPr lang="en-GB" sz="900" dirty="0" smtClean="0">
                <a:solidFill>
                  <a:schemeClr val="tx1">
                    <a:lumMod val="50000"/>
                    <a:lumOff val="50000"/>
                  </a:schemeClr>
                </a:solidFill>
                <a:latin typeface="+mn-lt"/>
              </a:rPr>
              <a:t>Link</a:t>
            </a:r>
            <a:r>
              <a:rPr lang="en-GB" sz="900" dirty="0">
                <a:solidFill>
                  <a:schemeClr val="tx1">
                    <a:lumMod val="50000"/>
                    <a:lumOff val="50000"/>
                  </a:schemeClr>
                </a:solidFill>
                <a:latin typeface="+mn-lt"/>
              </a:rPr>
              <a:t>: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fingertips.phe.org.uk/profile-group/child-health/profile/child-health-pregnancy</a:t>
            </a:r>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39752" y="836712"/>
            <a:ext cx="405765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986"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9500" y="1587499"/>
            <a:ext cx="6345337"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052977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77" y="188640"/>
            <a:ext cx="8784976" cy="476672"/>
          </a:xfrm>
        </p:spPr>
        <p:txBody>
          <a:bodyPr>
            <a:normAutofit/>
          </a:bodyPr>
          <a:lstStyle/>
          <a:p>
            <a:r>
              <a:rPr lang="en-GB" sz="2800" b="0" dirty="0" smtClean="0"/>
              <a:t>Breastfeeding initiation by deprivation decile</a:t>
            </a:r>
            <a:endParaRPr lang="en-GB" sz="28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61</a:t>
            </a:fld>
            <a:endParaRPr lang="en-US" dirty="0"/>
          </a:p>
        </p:txBody>
      </p:sp>
      <p:sp>
        <p:nvSpPr>
          <p:cNvPr id="7" name="Footer Placeholder 4"/>
          <p:cNvSpPr>
            <a:spLocks noGrp="1"/>
          </p:cNvSpPr>
          <p:nvPr>
            <p:ph type="ftr" sz="quarter" idx="11"/>
          </p:nvPr>
        </p:nvSpPr>
        <p:spPr>
          <a:xfrm>
            <a:off x="1044129" y="6308725"/>
            <a:ext cx="8064375" cy="549275"/>
          </a:xfrm>
        </p:spPr>
        <p:txBody>
          <a:bodyPr/>
          <a:lstStyle/>
          <a:p>
            <a:pPr>
              <a:defRPr/>
            </a:pPr>
            <a:r>
              <a:rPr lang="en-US" dirty="0">
                <a:solidFill>
                  <a:prstClr val="white"/>
                </a:solidFill>
              </a:rPr>
              <a:t>Local Maternity Service Packs – Postnatal care</a:t>
            </a:r>
          </a:p>
        </p:txBody>
      </p:sp>
      <p:sp>
        <p:nvSpPr>
          <p:cNvPr id="8" name="TextBox 7"/>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Fingertips – Pregnancy and birth profile, 2014/15</a:t>
            </a:r>
          </a:p>
          <a:p>
            <a:r>
              <a:rPr lang="en-GB" sz="900" dirty="0" smtClean="0">
                <a:solidFill>
                  <a:schemeClr val="tx1">
                    <a:lumMod val="50000"/>
                    <a:lumOff val="50000"/>
                  </a:schemeClr>
                </a:solidFill>
                <a:latin typeface="+mn-lt"/>
              </a:rPr>
              <a:t>Link</a:t>
            </a:r>
            <a:r>
              <a:rPr lang="en-GB" sz="900" dirty="0">
                <a:solidFill>
                  <a:schemeClr val="tx1">
                    <a:lumMod val="50000"/>
                    <a:lumOff val="50000"/>
                  </a:schemeClr>
                </a:solidFill>
                <a:latin typeface="+mn-lt"/>
              </a:rPr>
              <a:t>: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fingertips.phe.org.uk/profile-group/child-health/profile/child-health-pregnancy</a:t>
            </a:r>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17019" y="1053671"/>
            <a:ext cx="1743075" cy="238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9394"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9500" y="1587500"/>
            <a:ext cx="6985611"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805658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3" y="116632"/>
            <a:ext cx="8845549" cy="531440"/>
          </a:xfrm>
        </p:spPr>
        <p:txBody>
          <a:bodyPr>
            <a:noAutofit/>
          </a:bodyPr>
          <a:lstStyle/>
          <a:p>
            <a:r>
              <a:rPr lang="en-GB" sz="2600" b="0" dirty="0" smtClean="0"/>
              <a:t>Breastfeeding prevalence at 6-8 weeks after birth - current method</a:t>
            </a:r>
            <a:endParaRPr lang="en-GB" sz="26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62</a:t>
            </a:fld>
            <a:endParaRPr lang="en-US" dirty="0"/>
          </a:p>
        </p:txBody>
      </p:sp>
      <p:sp>
        <p:nvSpPr>
          <p:cNvPr id="7" name="Footer Placeholder 4"/>
          <p:cNvSpPr>
            <a:spLocks noGrp="1"/>
          </p:cNvSpPr>
          <p:nvPr>
            <p:ph type="ftr" sz="quarter" idx="11"/>
          </p:nvPr>
        </p:nvSpPr>
        <p:spPr>
          <a:xfrm>
            <a:off x="1044129" y="6308725"/>
            <a:ext cx="8064375" cy="549275"/>
          </a:xfrm>
        </p:spPr>
        <p:txBody>
          <a:bodyPr/>
          <a:lstStyle/>
          <a:p>
            <a:pPr>
              <a:defRPr/>
            </a:pPr>
            <a:r>
              <a:rPr lang="en-US" dirty="0">
                <a:solidFill>
                  <a:prstClr val="white"/>
                </a:solidFill>
              </a:rPr>
              <a:t>Local Maternity Service Packs – Postnatal care</a:t>
            </a:r>
          </a:p>
        </p:txBody>
      </p:sp>
      <p:sp>
        <p:nvSpPr>
          <p:cNvPr id="6" name="TextBox 5"/>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Fingertips – Pregnancy and birth profile, 2015/16</a:t>
            </a:r>
          </a:p>
          <a:p>
            <a:r>
              <a:rPr lang="en-GB" sz="900" dirty="0" smtClean="0">
                <a:solidFill>
                  <a:schemeClr val="tx1">
                    <a:lumMod val="50000"/>
                    <a:lumOff val="50000"/>
                  </a:schemeClr>
                </a:solidFill>
                <a:latin typeface="+mn-lt"/>
              </a:rPr>
              <a:t>Link</a:t>
            </a:r>
            <a:r>
              <a:rPr lang="en-GB" sz="900" dirty="0">
                <a:solidFill>
                  <a:schemeClr val="tx1">
                    <a:lumMod val="50000"/>
                    <a:lumOff val="50000"/>
                  </a:schemeClr>
                </a:solidFill>
                <a:latin typeface="+mn-lt"/>
              </a:rPr>
              <a:t>: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fingertips.phe.org.uk/profile-group/child-health/profile/child-health-pregnancy</a:t>
            </a:r>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59732" y="1235074"/>
            <a:ext cx="405765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3010"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9500" y="1587499"/>
            <a:ext cx="6345337"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p:nvSpPr>
        <p:spPr>
          <a:xfrm>
            <a:off x="82352" y="764704"/>
            <a:ext cx="8899301" cy="276999"/>
          </a:xfrm>
          <a:prstGeom prst="rect">
            <a:avLst/>
          </a:prstGeom>
        </p:spPr>
        <p:txBody>
          <a:bodyPr wrap="square">
            <a:spAutoFit/>
          </a:bodyPr>
          <a:lstStyle/>
          <a:p>
            <a:r>
              <a:rPr lang="en-GB" sz="1200" dirty="0">
                <a:solidFill>
                  <a:srgbClr val="FF0000"/>
                </a:solidFill>
              </a:rPr>
              <a:t>Note: there are data quality issues associated with this </a:t>
            </a:r>
            <a:r>
              <a:rPr lang="en-GB" sz="1200" dirty="0" smtClean="0">
                <a:solidFill>
                  <a:srgbClr val="FF0000"/>
                </a:solidFill>
              </a:rPr>
              <a:t>indicator – please see notes for more detail</a:t>
            </a:r>
            <a:endParaRPr lang="en-GB" sz="1200" dirty="0">
              <a:solidFill>
                <a:srgbClr val="FF0000"/>
              </a:solidFill>
            </a:endParaRPr>
          </a:p>
        </p:txBody>
      </p:sp>
    </p:spTree>
    <p:extLst>
      <p:ext uri="{BB962C8B-B14F-4D97-AF65-F5344CB8AC3E}">
        <p14:creationId xmlns:p14="http://schemas.microsoft.com/office/powerpoint/2010/main" xmlns="" val="42052977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296" y="72008"/>
            <a:ext cx="8816200" cy="476672"/>
          </a:xfrm>
        </p:spPr>
        <p:txBody>
          <a:bodyPr>
            <a:normAutofit/>
          </a:bodyPr>
          <a:lstStyle/>
          <a:p>
            <a:r>
              <a:rPr lang="en-GB" sz="2800" b="0" dirty="0" err="1" smtClean="0"/>
              <a:t>Newborn</a:t>
            </a:r>
            <a:r>
              <a:rPr lang="en-GB" sz="2800" b="0" dirty="0" smtClean="0"/>
              <a:t> and infant physical examination (NHS Trust)</a:t>
            </a:r>
            <a:endParaRPr lang="en-GB" sz="28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63</a:t>
            </a:fld>
            <a:endParaRPr lang="en-US" dirty="0"/>
          </a:p>
        </p:txBody>
      </p:sp>
      <p:sp>
        <p:nvSpPr>
          <p:cNvPr id="7" name="Footer Placeholder 4"/>
          <p:cNvSpPr>
            <a:spLocks noGrp="1"/>
          </p:cNvSpPr>
          <p:nvPr>
            <p:ph type="ftr" sz="quarter" idx="11"/>
          </p:nvPr>
        </p:nvSpPr>
        <p:spPr>
          <a:xfrm>
            <a:off x="1044129" y="6308725"/>
            <a:ext cx="8064375" cy="549275"/>
          </a:xfrm>
        </p:spPr>
        <p:txBody>
          <a:bodyPr/>
          <a:lstStyle/>
          <a:p>
            <a:pPr>
              <a:defRPr/>
            </a:pPr>
            <a:r>
              <a:rPr lang="en-US" dirty="0">
                <a:solidFill>
                  <a:prstClr val="white"/>
                </a:solidFill>
              </a:rPr>
              <a:t>Local Maternity Service Packs – Postnatal care</a:t>
            </a:r>
          </a:p>
        </p:txBody>
      </p:sp>
      <p:sp>
        <p:nvSpPr>
          <p:cNvPr id="8" name="TextBox 7"/>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PHE Screening Data, 2016/17</a:t>
            </a:r>
          </a:p>
          <a:p>
            <a:r>
              <a:rPr lang="en-GB" sz="900" dirty="0" smtClean="0">
                <a:solidFill>
                  <a:schemeClr val="tx1">
                    <a:lumMod val="50000"/>
                    <a:lumOff val="50000"/>
                  </a:schemeClr>
                </a:solidFill>
                <a:latin typeface="+mn-lt"/>
              </a:rPr>
              <a:t>Link: </a:t>
            </a:r>
            <a:r>
              <a:rPr lang="en-GB" sz="900" dirty="0" smtClean="0">
                <a:solidFill>
                  <a:schemeClr val="tx1">
                    <a:lumMod val="50000"/>
                    <a:lumOff val="50000"/>
                  </a:schemeClr>
                </a:solidFill>
                <a:latin typeface="+mn-lt"/>
                <a:hlinkClick r:id="rId3"/>
              </a:rPr>
              <a:t>https://www.gov.uk/government/publications/nhs-screening-programmes-kpi-reports-and-briefings-2016-to-2017</a:t>
            </a:r>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19458"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35000" y="1015999"/>
            <a:ext cx="5449168" cy="35191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805658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476672"/>
          </a:xfrm>
        </p:spPr>
        <p:txBody>
          <a:bodyPr>
            <a:normAutofit/>
          </a:bodyPr>
          <a:lstStyle/>
          <a:p>
            <a:r>
              <a:rPr lang="en-GB" sz="2800" b="0" dirty="0" err="1" smtClean="0"/>
              <a:t>Newborn</a:t>
            </a:r>
            <a:r>
              <a:rPr lang="en-GB" sz="2800" b="0" dirty="0" smtClean="0"/>
              <a:t> blood spot screening</a:t>
            </a:r>
            <a:endParaRPr lang="en-GB" sz="28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64</a:t>
            </a:fld>
            <a:endParaRPr lang="en-US" dirty="0"/>
          </a:p>
        </p:txBody>
      </p:sp>
      <p:sp>
        <p:nvSpPr>
          <p:cNvPr id="7" name="Footer Placeholder 4"/>
          <p:cNvSpPr>
            <a:spLocks noGrp="1"/>
          </p:cNvSpPr>
          <p:nvPr>
            <p:ph type="ftr" sz="quarter" idx="11"/>
          </p:nvPr>
        </p:nvSpPr>
        <p:spPr>
          <a:xfrm>
            <a:off x="1044129" y="6308725"/>
            <a:ext cx="8064375" cy="549275"/>
          </a:xfrm>
        </p:spPr>
        <p:txBody>
          <a:bodyPr/>
          <a:lstStyle/>
          <a:p>
            <a:pPr>
              <a:defRPr/>
            </a:pPr>
            <a:r>
              <a:rPr lang="en-US" dirty="0">
                <a:solidFill>
                  <a:prstClr val="white"/>
                </a:solidFill>
              </a:rPr>
              <a:t>Local Maternity Service Packs – Postnatal care</a:t>
            </a:r>
          </a:p>
        </p:txBody>
      </p:sp>
      <p:sp>
        <p:nvSpPr>
          <p:cNvPr id="6" name="TextBox 5"/>
          <p:cNvSpPr txBox="1"/>
          <p:nvPr/>
        </p:nvSpPr>
        <p:spPr>
          <a:xfrm>
            <a:off x="24061" y="5916860"/>
            <a:ext cx="8928992" cy="507831"/>
          </a:xfrm>
          <a:prstGeom prst="rect">
            <a:avLst/>
          </a:prstGeom>
          <a:noFill/>
        </p:spPr>
        <p:txBody>
          <a:bodyPr wrap="square" rtlCol="0">
            <a:spAutoFit/>
          </a:bodyPr>
          <a:lstStyle/>
          <a:p>
            <a:r>
              <a:rPr lang="en-GB" sz="900" dirty="0">
                <a:solidFill>
                  <a:schemeClr val="tx1">
                    <a:lumMod val="50000"/>
                    <a:lumOff val="50000"/>
                  </a:schemeClr>
                </a:solidFill>
              </a:rPr>
              <a:t>Source data: Fingertips – </a:t>
            </a:r>
            <a:r>
              <a:rPr lang="en-GB" sz="900" dirty="0" smtClean="0">
                <a:solidFill>
                  <a:schemeClr val="tx1">
                    <a:lumMod val="50000"/>
                    <a:lumOff val="50000"/>
                  </a:schemeClr>
                </a:solidFill>
              </a:rPr>
              <a:t>Public Health Outcomes Framework, 2015/16</a:t>
            </a:r>
            <a:endParaRPr lang="en-GB" sz="900" dirty="0">
              <a:solidFill>
                <a:schemeClr val="tx1">
                  <a:lumMod val="50000"/>
                  <a:lumOff val="50000"/>
                </a:schemeClr>
              </a:solidFill>
            </a:endParaRPr>
          </a:p>
          <a:p>
            <a:r>
              <a:rPr lang="en-GB" sz="900" dirty="0">
                <a:solidFill>
                  <a:schemeClr val="tx1">
                    <a:lumMod val="50000"/>
                    <a:lumOff val="50000"/>
                  </a:schemeClr>
                </a:solidFill>
              </a:rPr>
              <a:t>Link: : </a:t>
            </a:r>
            <a:r>
              <a:rPr lang="en-GB" sz="900" dirty="0">
                <a:solidFill>
                  <a:schemeClr val="tx1">
                    <a:lumMod val="50000"/>
                    <a:lumOff val="50000"/>
                  </a:schemeClr>
                </a:solidFill>
                <a:hlinkClick r:id="rId3"/>
              </a:rPr>
              <a:t>https://fingertips.phe.org.uk/</a:t>
            </a:r>
            <a:r>
              <a:rPr lang="en-GB" sz="900" dirty="0">
                <a:solidFill>
                  <a:schemeClr val="tx1">
                    <a:lumMod val="50000"/>
                    <a:lumOff val="50000"/>
                  </a:schemeClr>
                </a:solidFill>
              </a:rPr>
              <a:t> </a:t>
            </a:r>
          </a:p>
          <a:p>
            <a:endParaRPr lang="en-GB" sz="900" dirty="0">
              <a:solidFill>
                <a:schemeClr val="tx1">
                  <a:lumMod val="50000"/>
                  <a:lumOff val="50000"/>
                </a:schemeClr>
              </a:solidFill>
            </a:endParaRP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39752" y="836712"/>
            <a:ext cx="405765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4034"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9500" y="1587499"/>
            <a:ext cx="6345337"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805658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97" y="116632"/>
            <a:ext cx="8868419" cy="531440"/>
          </a:xfrm>
        </p:spPr>
        <p:txBody>
          <a:bodyPr>
            <a:normAutofit/>
          </a:bodyPr>
          <a:lstStyle/>
          <a:p>
            <a:r>
              <a:rPr lang="en-GB" sz="2600" b="0" dirty="0" err="1" smtClean="0"/>
              <a:t>Newborn</a:t>
            </a:r>
            <a:r>
              <a:rPr lang="en-GB" sz="2600" b="0" dirty="0" smtClean="0"/>
              <a:t> blood spot screening – avoidable repeat tests (NHS Trust)</a:t>
            </a:r>
            <a:endParaRPr lang="en-GB" sz="26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65</a:t>
            </a:fld>
            <a:endParaRPr lang="en-US" dirty="0"/>
          </a:p>
        </p:txBody>
      </p:sp>
      <p:sp>
        <p:nvSpPr>
          <p:cNvPr id="7" name="Footer Placeholder 4"/>
          <p:cNvSpPr>
            <a:spLocks noGrp="1"/>
          </p:cNvSpPr>
          <p:nvPr>
            <p:ph type="ftr" sz="quarter" idx="11"/>
          </p:nvPr>
        </p:nvSpPr>
        <p:spPr>
          <a:xfrm>
            <a:off x="1044129" y="6309320"/>
            <a:ext cx="8064375" cy="549275"/>
          </a:xfrm>
        </p:spPr>
        <p:txBody>
          <a:bodyPr/>
          <a:lstStyle/>
          <a:p>
            <a:pPr>
              <a:defRPr/>
            </a:pPr>
            <a:r>
              <a:rPr lang="en-US" dirty="0">
                <a:solidFill>
                  <a:prstClr val="white"/>
                </a:solidFill>
              </a:rPr>
              <a:t>Local Maternity Service Packs – Postnatal care</a:t>
            </a:r>
          </a:p>
        </p:txBody>
      </p:sp>
      <p:sp>
        <p:nvSpPr>
          <p:cNvPr id="8" name="TextBox 7"/>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PHE Screening Data, 2016/17</a:t>
            </a:r>
          </a:p>
          <a:p>
            <a:r>
              <a:rPr lang="en-GB" sz="900" dirty="0" smtClean="0">
                <a:solidFill>
                  <a:schemeClr val="tx1">
                    <a:lumMod val="50000"/>
                    <a:lumOff val="50000"/>
                  </a:schemeClr>
                </a:solidFill>
                <a:latin typeface="+mn-lt"/>
              </a:rPr>
              <a:t>Link: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www.gov.uk/government/publications/nhs-screening-programmes-kpi-reports-and-briefings-2016-to-2017</a:t>
            </a:r>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20482"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35000" y="1016000"/>
            <a:ext cx="5650297" cy="317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805658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66</a:t>
            </a:fld>
            <a:endParaRPr lang="en-US" dirty="0">
              <a:solidFill>
                <a:prstClr val="white"/>
              </a:solidFill>
            </a:endParaRPr>
          </a:p>
        </p:txBody>
      </p:sp>
      <p:sp>
        <p:nvSpPr>
          <p:cNvPr id="5" name="Footer Placeholder 4"/>
          <p:cNvSpPr>
            <a:spLocks noGrp="1"/>
          </p:cNvSpPr>
          <p:nvPr>
            <p:ph type="ftr" sz="quarter" idx="11"/>
          </p:nvPr>
        </p:nvSpPr>
        <p:spPr>
          <a:xfrm>
            <a:off x="1044129" y="6308725"/>
            <a:ext cx="8064375" cy="549275"/>
          </a:xfrm>
        </p:spPr>
        <p:txBody>
          <a:bodyPr/>
          <a:lstStyle/>
          <a:p>
            <a:pPr>
              <a:defRPr/>
            </a:pPr>
            <a:r>
              <a:rPr lang="en-US" dirty="0">
                <a:solidFill>
                  <a:prstClr val="white"/>
                </a:solidFill>
              </a:rPr>
              <a:t>Local Maternity Service Packs – Postnatal care</a:t>
            </a:r>
          </a:p>
        </p:txBody>
      </p:sp>
      <p:sp>
        <p:nvSpPr>
          <p:cNvPr id="6" name="Title 1"/>
          <p:cNvSpPr>
            <a:spLocks noGrp="1"/>
          </p:cNvSpPr>
          <p:nvPr>
            <p:ph type="title"/>
          </p:nvPr>
        </p:nvSpPr>
        <p:spPr>
          <a:xfrm>
            <a:off x="190947" y="116632"/>
            <a:ext cx="8845549" cy="504056"/>
          </a:xfrm>
        </p:spPr>
        <p:txBody>
          <a:bodyPr>
            <a:normAutofit/>
          </a:bodyPr>
          <a:lstStyle/>
          <a:p>
            <a:r>
              <a:rPr lang="en-GB" sz="2800" b="0" dirty="0" err="1" smtClean="0"/>
              <a:t>Newborn</a:t>
            </a:r>
            <a:r>
              <a:rPr lang="en-GB" sz="2800" b="0" dirty="0" smtClean="0"/>
              <a:t> hearing screening - coverage</a:t>
            </a:r>
            <a:endParaRPr lang="en-GB" sz="2800" b="0" dirty="0"/>
          </a:p>
        </p:txBody>
      </p:sp>
      <p:sp>
        <p:nvSpPr>
          <p:cNvPr id="8" name="TextBox 7"/>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rPr>
              <a:t>Source data: </a:t>
            </a:r>
            <a:r>
              <a:rPr lang="en-GB" sz="900" dirty="0" smtClean="0">
                <a:solidFill>
                  <a:schemeClr val="tx1">
                    <a:lumMod val="50000"/>
                    <a:lumOff val="50000"/>
                  </a:schemeClr>
                </a:solidFill>
              </a:rPr>
              <a:t>PHE,  Public Health Outcomes Framework, 2015/16</a:t>
            </a:r>
            <a:endParaRPr lang="en-GB" sz="900" dirty="0">
              <a:solidFill>
                <a:schemeClr val="tx1">
                  <a:lumMod val="50000"/>
                  <a:lumOff val="50000"/>
                </a:schemeClr>
              </a:solidFill>
            </a:endParaRPr>
          </a:p>
          <a:p>
            <a:r>
              <a:rPr lang="en-GB" sz="900" dirty="0">
                <a:solidFill>
                  <a:schemeClr val="tx1">
                    <a:lumMod val="50000"/>
                    <a:lumOff val="50000"/>
                  </a:schemeClr>
                </a:solidFill>
              </a:rPr>
              <a:t>Link: </a:t>
            </a:r>
            <a:r>
              <a:rPr lang="en-GB" sz="900" dirty="0">
                <a:solidFill>
                  <a:schemeClr val="tx1">
                    <a:lumMod val="50000"/>
                    <a:lumOff val="50000"/>
                  </a:schemeClr>
                </a:solidFill>
                <a:hlinkClick r:id="rId3"/>
              </a:rPr>
              <a:t>https://fingertips.phe.org.uk</a:t>
            </a:r>
            <a:r>
              <a:rPr lang="en-GB" sz="900" dirty="0" smtClean="0">
                <a:solidFill>
                  <a:schemeClr val="tx1">
                    <a:lumMod val="50000"/>
                    <a:lumOff val="50000"/>
                  </a:schemeClr>
                </a:solidFill>
                <a:hlinkClick r:id="rId3"/>
              </a:rPr>
              <a:t>/</a:t>
            </a:r>
            <a:r>
              <a:rPr lang="en-GB" sz="900" dirty="0" smtClean="0">
                <a:solidFill>
                  <a:schemeClr val="tx1">
                    <a:lumMod val="50000"/>
                    <a:lumOff val="50000"/>
                  </a:schemeClr>
                </a:solidFill>
              </a:rPr>
              <a:t> </a:t>
            </a:r>
            <a:endParaRPr lang="en-GB" sz="900" dirty="0">
              <a:solidFill>
                <a:schemeClr val="tx1">
                  <a:lumMod val="50000"/>
                  <a:lumOff val="50000"/>
                </a:schemeClr>
              </a:solidFill>
            </a:endParaRP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39752" y="836712"/>
            <a:ext cx="405765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5058" name="Picture 2"/>
          <p:cNvPicPr>
            <a:picLocks noChangeAspect="1" noChangeArrowheads="1"/>
          </p:cNvPicPr>
          <p:nvPr/>
        </p:nvPicPr>
        <p:blipFill rotWithShape="1">
          <a:blip r:embed="rId5" cstate="email">
            <a:extLst>
              <a:ext uri="{28A0092B-C50C-407E-A947-70E740481C1C}">
                <a14:useLocalDpi xmlns:a14="http://schemas.microsoft.com/office/drawing/2010/main" xmlns="" val="0"/>
              </a:ext>
            </a:extLst>
          </a:blip>
          <a:srcRect r="12936"/>
          <a:stretch/>
        </p:blipFill>
        <p:spPr bwMode="auto">
          <a:xfrm>
            <a:off x="1079500" y="1194445"/>
            <a:ext cx="5940771" cy="45067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026575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476672"/>
          </a:xfrm>
        </p:spPr>
        <p:txBody>
          <a:bodyPr>
            <a:normAutofit/>
          </a:bodyPr>
          <a:lstStyle/>
          <a:p>
            <a:r>
              <a:rPr lang="en-GB" sz="2800" b="0" dirty="0" smtClean="0"/>
              <a:t>Maternal deaths - national </a:t>
            </a:r>
            <a:endParaRPr lang="en-GB" sz="28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67</a:t>
            </a:fld>
            <a:endParaRPr lang="en-US" dirty="0"/>
          </a:p>
        </p:txBody>
      </p:sp>
      <p:sp>
        <p:nvSpPr>
          <p:cNvPr id="7" name="Footer Placeholder 4"/>
          <p:cNvSpPr>
            <a:spLocks noGrp="1"/>
          </p:cNvSpPr>
          <p:nvPr>
            <p:ph type="ftr" sz="quarter" idx="11"/>
          </p:nvPr>
        </p:nvSpPr>
        <p:spPr>
          <a:xfrm>
            <a:off x="1044129" y="6308725"/>
            <a:ext cx="8064375" cy="549275"/>
          </a:xfrm>
        </p:spPr>
        <p:txBody>
          <a:bodyPr/>
          <a:lstStyle/>
          <a:p>
            <a:pPr>
              <a:defRPr/>
            </a:pPr>
            <a:r>
              <a:rPr lang="en-US" dirty="0">
                <a:solidFill>
                  <a:prstClr val="white"/>
                </a:solidFill>
              </a:rPr>
              <a:t>Local Maternity Service Packs – Postnatal care</a:t>
            </a:r>
          </a:p>
        </p:txBody>
      </p:sp>
      <p:graphicFrame>
        <p:nvGraphicFramePr>
          <p:cNvPr id="5" name="Table 4"/>
          <p:cNvGraphicFramePr>
            <a:graphicFrameLocks noGrp="1"/>
          </p:cNvGraphicFramePr>
          <p:nvPr>
            <p:extLst>
              <p:ext uri="{D42A27DB-BD31-4B8C-83A1-F6EECF244321}">
                <p14:modId xmlns:p14="http://schemas.microsoft.com/office/powerpoint/2010/main" xmlns="" val="1358450414"/>
              </p:ext>
            </p:extLst>
          </p:nvPr>
        </p:nvGraphicFramePr>
        <p:xfrm>
          <a:off x="611560" y="1340768"/>
          <a:ext cx="7704856" cy="2772308"/>
        </p:xfrm>
        <a:graphic>
          <a:graphicData uri="http://schemas.openxmlformats.org/drawingml/2006/table">
            <a:tbl>
              <a:tblPr>
                <a:tableStyleId>{BC89EF96-8CEA-46FF-86C4-4CE0E7609802}</a:tableStyleId>
              </a:tblPr>
              <a:tblGrid>
                <a:gridCol w="2780698"/>
                <a:gridCol w="4924158"/>
              </a:tblGrid>
              <a:tr h="396044">
                <a:tc gridSpan="2">
                  <a:txBody>
                    <a:bodyPr/>
                    <a:lstStyle/>
                    <a:p>
                      <a:pPr algn="l" fontAlgn="b"/>
                      <a:r>
                        <a:rPr lang="en-GB" sz="1800" u="none" strike="noStrike" dirty="0" smtClean="0">
                          <a:effectLst/>
                        </a:rPr>
                        <a:t>Number</a:t>
                      </a:r>
                      <a:r>
                        <a:rPr lang="en-GB" sz="1800" u="none" strike="noStrike" baseline="0" dirty="0" smtClean="0">
                          <a:effectLst/>
                        </a:rPr>
                        <a:t> of </a:t>
                      </a:r>
                      <a:r>
                        <a:rPr lang="en-GB" sz="1800" u="none" strike="noStrike" dirty="0" smtClean="0">
                          <a:effectLst/>
                        </a:rPr>
                        <a:t>Maternal</a:t>
                      </a:r>
                      <a:r>
                        <a:rPr lang="en-GB" sz="1800" u="none" strike="noStrike" baseline="0" dirty="0" smtClean="0">
                          <a:effectLst/>
                        </a:rPr>
                        <a:t> deaths by year (2011to 2015) – England and Wales </a:t>
                      </a:r>
                      <a:endParaRPr lang="en-GB" sz="1800" b="1" i="0" u="none" strike="noStrike" dirty="0">
                        <a:solidFill>
                          <a:srgbClr val="000000"/>
                        </a:solidFill>
                        <a:effectLst/>
                        <a:latin typeface="Arial"/>
                      </a:endParaRPr>
                    </a:p>
                  </a:txBody>
                  <a:tcPr marL="9525" marR="9525" marT="9525" marB="0" anchor="b"/>
                </a:tc>
                <a:tc hMerge="1">
                  <a:txBody>
                    <a:bodyPr/>
                    <a:lstStyle/>
                    <a:p>
                      <a:pPr algn="ctr" fontAlgn="b"/>
                      <a:endParaRPr lang="en-GB" sz="1800" b="0" i="0" u="none" strike="noStrike" dirty="0">
                        <a:solidFill>
                          <a:srgbClr val="000000"/>
                        </a:solidFill>
                        <a:effectLst/>
                        <a:latin typeface="Arial"/>
                      </a:endParaRPr>
                    </a:p>
                  </a:txBody>
                  <a:tcPr marL="9525" marR="9525" marT="9525" marB="0" anchor="b">
                    <a:lnL>
                      <a:noFill/>
                    </a:lnL>
                    <a:lnR>
                      <a:noFill/>
                    </a:lnR>
                    <a:lnT>
                      <a:noFill/>
                    </a:lnT>
                    <a:lnB>
                      <a:noFill/>
                    </a:lnB>
                  </a:tcPr>
                </a:tc>
              </a:tr>
              <a:tr h="396044">
                <a:tc>
                  <a:txBody>
                    <a:bodyPr/>
                    <a:lstStyle/>
                    <a:p>
                      <a:pPr algn="ctr" fontAlgn="b"/>
                      <a:r>
                        <a:rPr lang="en-GB" sz="1800" u="none" strike="noStrike" dirty="0">
                          <a:effectLst/>
                        </a:rPr>
                        <a:t>Year</a:t>
                      </a:r>
                      <a:endParaRPr lang="en-GB" sz="1800" b="1" i="0" u="none" strike="noStrike" dirty="0">
                        <a:solidFill>
                          <a:srgbClr val="000000"/>
                        </a:solidFill>
                        <a:effectLst/>
                        <a:latin typeface="Arial"/>
                      </a:endParaRPr>
                    </a:p>
                  </a:txBody>
                  <a:tcPr marL="9525" marR="9525" marT="9525" marB="0" anchor="b"/>
                </a:tc>
                <a:tc>
                  <a:txBody>
                    <a:bodyPr/>
                    <a:lstStyle/>
                    <a:p>
                      <a:pPr algn="ctr" fontAlgn="b"/>
                      <a:r>
                        <a:rPr lang="en-GB" sz="1800" u="none" strike="noStrike" dirty="0">
                          <a:effectLst/>
                        </a:rPr>
                        <a:t>Registered deaths</a:t>
                      </a:r>
                      <a:endParaRPr lang="en-GB" sz="1800" b="1" i="0" u="none" strike="noStrike" dirty="0">
                        <a:solidFill>
                          <a:srgbClr val="000000"/>
                        </a:solidFill>
                        <a:effectLst/>
                        <a:latin typeface="Arial"/>
                      </a:endParaRPr>
                    </a:p>
                  </a:txBody>
                  <a:tcPr marL="9525" marR="9525" marT="9525" marB="0" anchor="b"/>
                </a:tc>
              </a:tr>
              <a:tr h="396044">
                <a:tc>
                  <a:txBody>
                    <a:bodyPr/>
                    <a:lstStyle/>
                    <a:p>
                      <a:pPr algn="ctr" fontAlgn="b"/>
                      <a:r>
                        <a:rPr lang="en-GB" sz="1800" u="none" strike="noStrike" dirty="0">
                          <a:effectLst/>
                        </a:rPr>
                        <a:t>2011</a:t>
                      </a:r>
                      <a:endParaRPr lang="en-GB" sz="1800" b="0" i="0" u="none" strike="noStrike" dirty="0">
                        <a:solidFill>
                          <a:srgbClr val="000000"/>
                        </a:solidFill>
                        <a:effectLst/>
                        <a:latin typeface="Arial"/>
                      </a:endParaRPr>
                    </a:p>
                  </a:txBody>
                  <a:tcPr marL="9525" marR="9525" marT="9525" marB="0" anchor="b"/>
                </a:tc>
                <a:tc>
                  <a:txBody>
                    <a:bodyPr/>
                    <a:lstStyle/>
                    <a:p>
                      <a:pPr algn="ctr" fontAlgn="b"/>
                      <a:r>
                        <a:rPr lang="en-GB" sz="1800" u="none" strike="noStrike" dirty="0">
                          <a:effectLst/>
                        </a:rPr>
                        <a:t>44</a:t>
                      </a:r>
                      <a:endParaRPr lang="en-GB" sz="1800" b="0" i="0" u="none" strike="noStrike" dirty="0">
                        <a:solidFill>
                          <a:srgbClr val="000000"/>
                        </a:solidFill>
                        <a:effectLst/>
                        <a:latin typeface="Arial"/>
                      </a:endParaRPr>
                    </a:p>
                  </a:txBody>
                  <a:tcPr marL="9525" marR="9525" marT="9525" marB="0" anchor="b"/>
                </a:tc>
              </a:tr>
              <a:tr h="396044">
                <a:tc>
                  <a:txBody>
                    <a:bodyPr/>
                    <a:lstStyle/>
                    <a:p>
                      <a:pPr algn="ctr" fontAlgn="b"/>
                      <a:r>
                        <a:rPr lang="en-GB" sz="1800" u="none" strike="noStrike" dirty="0">
                          <a:effectLst/>
                        </a:rPr>
                        <a:t>2012</a:t>
                      </a:r>
                      <a:endParaRPr lang="en-GB" sz="1800" b="0" i="0" u="none" strike="noStrike" dirty="0">
                        <a:solidFill>
                          <a:srgbClr val="000000"/>
                        </a:solidFill>
                        <a:effectLst/>
                        <a:latin typeface="Arial"/>
                      </a:endParaRPr>
                    </a:p>
                  </a:txBody>
                  <a:tcPr marL="9525" marR="9525" marT="9525" marB="0" anchor="b"/>
                </a:tc>
                <a:tc>
                  <a:txBody>
                    <a:bodyPr/>
                    <a:lstStyle/>
                    <a:p>
                      <a:pPr algn="ctr" fontAlgn="b"/>
                      <a:r>
                        <a:rPr lang="en-GB" sz="1800" u="none" strike="noStrike" dirty="0">
                          <a:effectLst/>
                        </a:rPr>
                        <a:t>46</a:t>
                      </a:r>
                      <a:endParaRPr lang="en-GB" sz="1800" b="0" i="0" u="none" strike="noStrike" dirty="0">
                        <a:solidFill>
                          <a:srgbClr val="000000"/>
                        </a:solidFill>
                        <a:effectLst/>
                        <a:latin typeface="Arial"/>
                      </a:endParaRPr>
                    </a:p>
                  </a:txBody>
                  <a:tcPr marL="9525" marR="9525" marT="9525" marB="0" anchor="b"/>
                </a:tc>
              </a:tr>
              <a:tr h="396044">
                <a:tc>
                  <a:txBody>
                    <a:bodyPr/>
                    <a:lstStyle/>
                    <a:p>
                      <a:pPr algn="ctr" fontAlgn="b"/>
                      <a:r>
                        <a:rPr lang="en-GB" sz="1800" u="none" strike="noStrike" dirty="0">
                          <a:effectLst/>
                        </a:rPr>
                        <a:t>2013</a:t>
                      </a:r>
                      <a:endParaRPr lang="en-GB" sz="1800" b="0" i="0" u="none" strike="noStrike" dirty="0">
                        <a:solidFill>
                          <a:srgbClr val="000000"/>
                        </a:solidFill>
                        <a:effectLst/>
                        <a:latin typeface="Arial"/>
                      </a:endParaRPr>
                    </a:p>
                  </a:txBody>
                  <a:tcPr marL="9525" marR="9525" marT="9525" marB="0" anchor="b"/>
                </a:tc>
                <a:tc>
                  <a:txBody>
                    <a:bodyPr/>
                    <a:lstStyle/>
                    <a:p>
                      <a:pPr algn="ctr" fontAlgn="b"/>
                      <a:r>
                        <a:rPr lang="en-GB" sz="1800" u="none" strike="noStrike" dirty="0">
                          <a:effectLst/>
                        </a:rPr>
                        <a:t>47</a:t>
                      </a:r>
                      <a:endParaRPr lang="en-GB" sz="1800" b="0" i="0" u="none" strike="noStrike" dirty="0">
                        <a:solidFill>
                          <a:srgbClr val="000000"/>
                        </a:solidFill>
                        <a:effectLst/>
                        <a:latin typeface="Arial"/>
                      </a:endParaRPr>
                    </a:p>
                  </a:txBody>
                  <a:tcPr marL="9525" marR="9525" marT="9525" marB="0" anchor="b"/>
                </a:tc>
              </a:tr>
              <a:tr h="396044">
                <a:tc>
                  <a:txBody>
                    <a:bodyPr/>
                    <a:lstStyle/>
                    <a:p>
                      <a:pPr algn="ctr" fontAlgn="b"/>
                      <a:r>
                        <a:rPr lang="en-GB" sz="1800" u="none" strike="noStrike" dirty="0">
                          <a:effectLst/>
                        </a:rPr>
                        <a:t>2014</a:t>
                      </a:r>
                      <a:endParaRPr lang="en-GB" sz="1800" b="0" i="0" u="none" strike="noStrike" dirty="0">
                        <a:solidFill>
                          <a:srgbClr val="000000"/>
                        </a:solidFill>
                        <a:effectLst/>
                        <a:latin typeface="Arial"/>
                      </a:endParaRPr>
                    </a:p>
                  </a:txBody>
                  <a:tcPr marL="9525" marR="9525" marT="9525" marB="0" anchor="b"/>
                </a:tc>
                <a:tc>
                  <a:txBody>
                    <a:bodyPr/>
                    <a:lstStyle/>
                    <a:p>
                      <a:pPr algn="ctr" fontAlgn="b"/>
                      <a:r>
                        <a:rPr lang="en-GB" sz="1800" u="none" strike="noStrike" dirty="0">
                          <a:effectLst/>
                        </a:rPr>
                        <a:t>46</a:t>
                      </a:r>
                      <a:endParaRPr lang="en-GB" sz="1800" b="0" i="0" u="none" strike="noStrike" dirty="0">
                        <a:solidFill>
                          <a:srgbClr val="000000"/>
                        </a:solidFill>
                        <a:effectLst/>
                        <a:latin typeface="Arial"/>
                      </a:endParaRPr>
                    </a:p>
                  </a:txBody>
                  <a:tcPr marL="9525" marR="9525" marT="9525" marB="0" anchor="b"/>
                </a:tc>
              </a:tr>
              <a:tr h="396044">
                <a:tc>
                  <a:txBody>
                    <a:bodyPr/>
                    <a:lstStyle/>
                    <a:p>
                      <a:pPr algn="ctr" fontAlgn="b"/>
                      <a:r>
                        <a:rPr lang="en-GB" sz="1800" u="none" strike="noStrike" dirty="0">
                          <a:effectLst/>
                        </a:rPr>
                        <a:t>2015</a:t>
                      </a:r>
                      <a:endParaRPr lang="en-GB" sz="1800" b="0" i="0" u="none" strike="noStrike" dirty="0">
                        <a:solidFill>
                          <a:srgbClr val="000000"/>
                        </a:solidFill>
                        <a:effectLst/>
                        <a:latin typeface="Arial"/>
                      </a:endParaRPr>
                    </a:p>
                  </a:txBody>
                  <a:tcPr marL="9525" marR="9525" marT="9525" marB="0" anchor="b"/>
                </a:tc>
                <a:tc>
                  <a:txBody>
                    <a:bodyPr/>
                    <a:lstStyle/>
                    <a:p>
                      <a:pPr algn="ctr" fontAlgn="b"/>
                      <a:r>
                        <a:rPr lang="en-GB" sz="1800" u="none" strike="noStrike" dirty="0">
                          <a:effectLst/>
                        </a:rPr>
                        <a:t>47</a:t>
                      </a:r>
                      <a:endParaRPr lang="en-GB" sz="1800" b="0" i="0" u="none" strike="noStrike" dirty="0">
                        <a:solidFill>
                          <a:srgbClr val="000000"/>
                        </a:solidFill>
                        <a:effectLst/>
                        <a:latin typeface="Arial"/>
                      </a:endParaRPr>
                    </a:p>
                  </a:txBody>
                  <a:tcPr marL="9525" marR="9525" marT="9525" marB="0" anchor="b"/>
                </a:tc>
              </a:tr>
            </a:tbl>
          </a:graphicData>
        </a:graphic>
      </p:graphicFrame>
      <p:sp>
        <p:nvSpPr>
          <p:cNvPr id="6" name="TextBox 5"/>
          <p:cNvSpPr txBox="1"/>
          <p:nvPr/>
        </p:nvSpPr>
        <p:spPr>
          <a:xfrm>
            <a:off x="24061" y="5916860"/>
            <a:ext cx="8928992" cy="507831"/>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Deaths data, ONS, 2015</a:t>
            </a:r>
          </a:p>
          <a:p>
            <a:r>
              <a:rPr lang="en-GB" sz="900" dirty="0" smtClean="0">
                <a:solidFill>
                  <a:schemeClr val="tx1">
                    <a:lumMod val="50000"/>
                    <a:lumOff val="50000"/>
                  </a:schemeClr>
                </a:solidFill>
                <a:latin typeface="+mn-lt"/>
              </a:rPr>
              <a:t>Link</a:t>
            </a:r>
            <a:r>
              <a:rPr lang="en-GB" sz="900" dirty="0">
                <a:solidFill>
                  <a:schemeClr val="tx1">
                    <a:lumMod val="50000"/>
                    <a:lumOff val="50000"/>
                  </a:schemeClr>
                </a:solidFill>
                <a:latin typeface="+mn-lt"/>
              </a:rPr>
              <a:t>: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www.ons.gov.uk/peoplepopulationandcommunity/birthsdeathsandmarriages/deaths/bulletins/deathsregisteredinenglandandwalesseriesdr/2015</a:t>
            </a:r>
            <a:endParaRPr lang="en-GB" sz="900" dirty="0" smtClean="0">
              <a:solidFill>
                <a:schemeClr val="tx1">
                  <a:lumMod val="50000"/>
                  <a:lumOff val="50000"/>
                </a:schemeClr>
              </a:solidFill>
              <a:latin typeface="+mn-lt"/>
            </a:endParaRPr>
          </a:p>
          <a:p>
            <a:endParaRPr lang="en-GB" sz="900" dirty="0">
              <a:solidFill>
                <a:schemeClr val="tx1">
                  <a:lumMod val="50000"/>
                  <a:lumOff val="50000"/>
                </a:schemeClr>
              </a:solidFill>
              <a:latin typeface="+mn-lt"/>
            </a:endParaRPr>
          </a:p>
        </p:txBody>
      </p:sp>
    </p:spTree>
    <p:extLst>
      <p:ext uri="{BB962C8B-B14F-4D97-AF65-F5344CB8AC3E}">
        <p14:creationId xmlns:p14="http://schemas.microsoft.com/office/powerpoint/2010/main" xmlns="" val="28805658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476672"/>
          </a:xfrm>
        </p:spPr>
        <p:txBody>
          <a:bodyPr>
            <a:normAutofit/>
          </a:bodyPr>
          <a:lstStyle/>
          <a:p>
            <a:r>
              <a:rPr lang="en-GB" sz="2800" b="0" dirty="0" smtClean="0"/>
              <a:t>Universal health visiting service - new birth visits</a:t>
            </a:r>
            <a:endParaRPr lang="en-GB" sz="28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68</a:t>
            </a:fld>
            <a:endParaRPr lang="en-US" dirty="0"/>
          </a:p>
        </p:txBody>
      </p:sp>
      <p:sp>
        <p:nvSpPr>
          <p:cNvPr id="7" name="Footer Placeholder 4"/>
          <p:cNvSpPr>
            <a:spLocks noGrp="1"/>
          </p:cNvSpPr>
          <p:nvPr>
            <p:ph type="ftr" sz="quarter" idx="11"/>
          </p:nvPr>
        </p:nvSpPr>
        <p:spPr>
          <a:xfrm>
            <a:off x="1044129" y="6308725"/>
            <a:ext cx="8064375" cy="549275"/>
          </a:xfrm>
        </p:spPr>
        <p:txBody>
          <a:bodyPr/>
          <a:lstStyle/>
          <a:p>
            <a:pPr>
              <a:defRPr/>
            </a:pPr>
            <a:r>
              <a:rPr lang="en-US" dirty="0">
                <a:solidFill>
                  <a:prstClr val="white"/>
                </a:solidFill>
              </a:rPr>
              <a:t>Local Maternity Service Packs – Postnatal care</a:t>
            </a:r>
          </a:p>
        </p:txBody>
      </p:sp>
      <p:sp>
        <p:nvSpPr>
          <p:cNvPr id="6" name="TextBox 5"/>
          <p:cNvSpPr txBox="1"/>
          <p:nvPr/>
        </p:nvSpPr>
        <p:spPr>
          <a:xfrm>
            <a:off x="24061" y="5916860"/>
            <a:ext cx="8928992" cy="507831"/>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Child and Maternal Health Statistics, PHE, 2016/17</a:t>
            </a:r>
          </a:p>
          <a:p>
            <a:r>
              <a:rPr lang="en-GB" sz="900" dirty="0" smtClean="0">
                <a:solidFill>
                  <a:schemeClr val="tx1">
                    <a:lumMod val="50000"/>
                    <a:lumOff val="50000"/>
                  </a:schemeClr>
                </a:solidFill>
                <a:latin typeface="+mn-lt"/>
              </a:rPr>
              <a:t>Link</a:t>
            </a:r>
            <a:r>
              <a:rPr lang="en-GB" sz="900" dirty="0">
                <a:solidFill>
                  <a:schemeClr val="tx1">
                    <a:lumMod val="50000"/>
                    <a:lumOff val="50000"/>
                  </a:schemeClr>
                </a:solidFill>
                <a:latin typeface="+mn-lt"/>
              </a:rPr>
              <a:t>: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www.gov.uk/government/publications/health-visitor-service-delivery-metrics-2016-to-2017</a:t>
            </a:r>
            <a:endParaRPr lang="en-GB" sz="900" dirty="0" smtClean="0">
              <a:solidFill>
                <a:schemeClr val="tx1">
                  <a:lumMod val="50000"/>
                  <a:lumOff val="50000"/>
                </a:schemeClr>
              </a:solidFill>
              <a:latin typeface="+mn-lt"/>
            </a:endParaRPr>
          </a:p>
          <a:p>
            <a:endParaRPr lang="en-GB" sz="900" dirty="0">
              <a:solidFill>
                <a:schemeClr val="tx1">
                  <a:lumMod val="50000"/>
                  <a:lumOff val="50000"/>
                </a:schemeClr>
              </a:solidFill>
              <a:latin typeface="+mn-lt"/>
            </a:endParaRP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39752" y="836712"/>
            <a:ext cx="405765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506"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755861" y="1270000"/>
            <a:ext cx="7465392" cy="44765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805658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47" y="116632"/>
            <a:ext cx="8845549" cy="432048"/>
          </a:xfrm>
        </p:spPr>
        <p:txBody>
          <a:bodyPr>
            <a:normAutofit/>
          </a:bodyPr>
          <a:lstStyle/>
          <a:p>
            <a:r>
              <a:rPr lang="en-GB" sz="2800" b="0" dirty="0"/>
              <a:t>Universal health visiting service </a:t>
            </a:r>
            <a:r>
              <a:rPr lang="en-GB" sz="2800" b="0" dirty="0" smtClean="0"/>
              <a:t>– 6-8 week review</a:t>
            </a:r>
            <a:endParaRPr lang="en-GB" sz="2800" b="0"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69</a:t>
            </a:fld>
            <a:endParaRPr lang="en-US" dirty="0">
              <a:solidFill>
                <a:prstClr val="white"/>
              </a:solidFill>
            </a:endParaRPr>
          </a:p>
        </p:txBody>
      </p:sp>
      <p:sp>
        <p:nvSpPr>
          <p:cNvPr id="5" name="Footer Placeholder 4"/>
          <p:cNvSpPr>
            <a:spLocks noGrp="1"/>
          </p:cNvSpPr>
          <p:nvPr>
            <p:ph type="ftr" sz="quarter" idx="11"/>
          </p:nvPr>
        </p:nvSpPr>
        <p:spPr>
          <a:xfrm>
            <a:off x="1044129" y="6308725"/>
            <a:ext cx="8064375" cy="549275"/>
          </a:xfrm>
        </p:spPr>
        <p:txBody>
          <a:bodyPr/>
          <a:lstStyle/>
          <a:p>
            <a:pPr>
              <a:defRPr/>
            </a:pPr>
            <a:r>
              <a:rPr lang="en-US" dirty="0">
                <a:solidFill>
                  <a:prstClr val="white"/>
                </a:solidFill>
              </a:rPr>
              <a:t>Local Maternity Service Packs – Postnatal care</a:t>
            </a: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39752" y="836712"/>
            <a:ext cx="405765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24061" y="5916860"/>
            <a:ext cx="8928992" cy="507831"/>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Child and Maternal Health Statistics, PHE, 2016/17</a:t>
            </a:r>
          </a:p>
          <a:p>
            <a:r>
              <a:rPr lang="en-GB" sz="900" dirty="0" smtClean="0">
                <a:solidFill>
                  <a:schemeClr val="tx1">
                    <a:lumMod val="50000"/>
                    <a:lumOff val="50000"/>
                  </a:schemeClr>
                </a:solidFill>
                <a:latin typeface="+mn-lt"/>
              </a:rPr>
              <a:t>Link</a:t>
            </a:r>
            <a:r>
              <a:rPr lang="en-GB" sz="900" dirty="0">
                <a:solidFill>
                  <a:schemeClr val="tx1">
                    <a:lumMod val="50000"/>
                    <a:lumOff val="50000"/>
                  </a:schemeClr>
                </a:solidFill>
                <a:latin typeface="+mn-lt"/>
              </a:rPr>
              <a:t>: </a:t>
            </a:r>
            <a:r>
              <a:rPr lang="en-GB" sz="900" dirty="0">
                <a:solidFill>
                  <a:schemeClr val="tx1">
                    <a:lumMod val="50000"/>
                    <a:lumOff val="50000"/>
                  </a:schemeClr>
                </a:solidFill>
                <a:latin typeface="+mn-lt"/>
                <a:hlinkClick r:id="rId4"/>
              </a:rPr>
              <a:t>https://</a:t>
            </a:r>
            <a:r>
              <a:rPr lang="en-GB" sz="900" dirty="0" smtClean="0">
                <a:solidFill>
                  <a:schemeClr val="tx1">
                    <a:lumMod val="50000"/>
                    <a:lumOff val="50000"/>
                  </a:schemeClr>
                </a:solidFill>
                <a:latin typeface="+mn-lt"/>
                <a:hlinkClick r:id="rId4"/>
              </a:rPr>
              <a:t>www.gov.uk/government/publications/health-visitor-service-delivery-metrics-2016-to-2017</a:t>
            </a:r>
            <a:endParaRPr lang="en-GB" sz="900" dirty="0" smtClean="0">
              <a:solidFill>
                <a:schemeClr val="tx1">
                  <a:lumMod val="50000"/>
                  <a:lumOff val="50000"/>
                </a:schemeClr>
              </a:solidFill>
              <a:latin typeface="+mn-lt"/>
            </a:endParaRPr>
          </a:p>
          <a:p>
            <a:endParaRPr lang="en-GB" sz="900" dirty="0">
              <a:solidFill>
                <a:schemeClr val="tx1">
                  <a:lumMod val="50000"/>
                  <a:lumOff val="50000"/>
                </a:schemeClr>
              </a:solidFill>
              <a:latin typeface="+mn-lt"/>
            </a:endParaRPr>
          </a:p>
        </p:txBody>
      </p:sp>
      <p:pic>
        <p:nvPicPr>
          <p:cNvPr id="22530"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708567" y="1253974"/>
            <a:ext cx="7320019" cy="4391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71242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12968" cy="432048"/>
          </a:xfrm>
        </p:spPr>
        <p:txBody>
          <a:bodyPr>
            <a:normAutofit/>
          </a:bodyPr>
          <a:lstStyle/>
          <a:p>
            <a:r>
              <a:rPr lang="en-GB" sz="2800" b="0" dirty="0" smtClean="0"/>
              <a:t>Registered population – Females aged 15-44</a:t>
            </a:r>
            <a:endParaRPr lang="en-GB" sz="2800" b="0" dirty="0"/>
          </a:p>
        </p:txBody>
      </p:sp>
      <p:sp>
        <p:nvSpPr>
          <p:cNvPr id="4" name="Slide Number Placeholder 3"/>
          <p:cNvSpPr>
            <a:spLocks noGrp="1"/>
          </p:cNvSpPr>
          <p:nvPr>
            <p:ph type="sldNum" sz="quarter" idx="10"/>
          </p:nvPr>
        </p:nvSpPr>
        <p:spPr/>
        <p:txBody>
          <a:bodyPr/>
          <a:lstStyle/>
          <a:p>
            <a:pPr marL="531813">
              <a:defRPr/>
            </a:pPr>
            <a:r>
              <a:rPr lang="en-US" dirty="0" smtClean="0">
                <a:solidFill>
                  <a:prstClr val="white"/>
                </a:solidFill>
              </a:rPr>
              <a:t>  </a:t>
            </a:r>
            <a:fld id="{2565FA6D-D4C8-4C4C-AC4B-3269734D34D8}" type="slidenum">
              <a:rPr lang="en-US" smtClean="0">
                <a:solidFill>
                  <a:prstClr val="white"/>
                </a:solidFill>
              </a:rPr>
              <a:pPr marL="531813">
                <a:defRPr/>
              </a:pPr>
              <a:t>7</a:t>
            </a:fld>
            <a:endParaRPr lang="en-US" dirty="0">
              <a:solidFill>
                <a:prstClr val="white"/>
              </a:solidFill>
            </a:endParaRPr>
          </a:p>
        </p:txBody>
      </p:sp>
      <p:sp>
        <p:nvSpPr>
          <p:cNvPr id="5" name="Footer Placeholder 4"/>
          <p:cNvSpPr>
            <a:spLocks noGrp="1"/>
          </p:cNvSpPr>
          <p:nvPr>
            <p:ph type="ftr" sz="quarter" idx="11"/>
          </p:nvPr>
        </p:nvSpPr>
        <p:spPr>
          <a:xfrm>
            <a:off x="899592" y="6308725"/>
            <a:ext cx="8064375" cy="549275"/>
          </a:xfrm>
        </p:spPr>
        <p:txBody>
          <a:bodyPr/>
          <a:lstStyle/>
          <a:p>
            <a:pPr>
              <a:defRPr/>
            </a:pPr>
            <a:r>
              <a:rPr lang="en-US" dirty="0">
                <a:solidFill>
                  <a:prstClr val="white"/>
                </a:solidFill>
              </a:rPr>
              <a:t>Local Maternity Service Packs - Population</a:t>
            </a:r>
          </a:p>
        </p:txBody>
      </p:sp>
      <p:sp>
        <p:nvSpPr>
          <p:cNvPr id="6" name="TextBox 5"/>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a:solidFill>
                  <a:schemeClr val="tx1">
                    <a:lumMod val="50000"/>
                    <a:lumOff val="50000"/>
                  </a:schemeClr>
                </a:solidFill>
              </a:rPr>
              <a:t>NHS Digital, 2017 </a:t>
            </a:r>
            <a:endParaRPr lang="en-GB" sz="900" dirty="0" smtClean="0">
              <a:solidFill>
                <a:schemeClr val="tx1">
                  <a:lumMod val="50000"/>
                  <a:lumOff val="50000"/>
                </a:schemeClr>
              </a:solidFill>
            </a:endParaRPr>
          </a:p>
          <a:p>
            <a:r>
              <a:rPr lang="en-GB" sz="900" dirty="0" smtClean="0">
                <a:solidFill>
                  <a:schemeClr val="tx1">
                    <a:lumMod val="50000"/>
                    <a:lumOff val="50000"/>
                  </a:schemeClr>
                </a:solidFill>
                <a:latin typeface="+mn-lt"/>
              </a:rPr>
              <a:t>Link: </a:t>
            </a:r>
            <a:r>
              <a:rPr lang="en-GB" sz="900" dirty="0">
                <a:solidFill>
                  <a:schemeClr val="tx1">
                    <a:lumMod val="50000"/>
                    <a:lumOff val="50000"/>
                  </a:schemeClr>
                </a:solidFill>
                <a:hlinkClick r:id="rId3"/>
              </a:rPr>
              <a:t>https://digital.nhs.uk/catalogue/PUB24180</a:t>
            </a:r>
            <a:r>
              <a:rPr lang="en-GB" sz="900" dirty="0">
                <a:solidFill>
                  <a:schemeClr val="tx1">
                    <a:lumMod val="50000"/>
                    <a:lumOff val="50000"/>
                  </a:schemeClr>
                </a:solidFill>
              </a:rPr>
              <a:t> </a:t>
            </a:r>
            <a:endParaRPr lang="en-GB" sz="900" dirty="0">
              <a:solidFill>
                <a:srgbClr val="FF0000"/>
              </a:solidFill>
              <a:latin typeface="+mn-lt"/>
            </a:endParaRP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39752" y="836712"/>
            <a:ext cx="405765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2"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35000" y="1270000"/>
            <a:ext cx="6652659" cy="444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66809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028000" cy="648072"/>
          </a:xfrm>
        </p:spPr>
        <p:txBody>
          <a:bodyPr>
            <a:normAutofit/>
          </a:bodyPr>
          <a:lstStyle/>
          <a:p>
            <a:r>
              <a:rPr lang="en-GB" sz="2800" b="0" dirty="0" smtClean="0"/>
              <a:t>CQC indicators</a:t>
            </a:r>
            <a:endParaRPr lang="en-GB" sz="2800" b="0"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70</a:t>
            </a:fld>
            <a:endParaRPr lang="en-US" dirty="0">
              <a:solidFill>
                <a:prstClr val="white"/>
              </a:solidFill>
            </a:endParaRPr>
          </a:p>
        </p:txBody>
      </p:sp>
      <p:sp>
        <p:nvSpPr>
          <p:cNvPr id="6" name="TextBox 5"/>
          <p:cNvSpPr txBox="1"/>
          <p:nvPr/>
        </p:nvSpPr>
        <p:spPr>
          <a:xfrm>
            <a:off x="24061" y="5916860"/>
            <a:ext cx="8928992" cy="646331"/>
          </a:xfrm>
          <a:prstGeom prst="rect">
            <a:avLst/>
          </a:prstGeom>
          <a:noFill/>
        </p:spPr>
        <p:txBody>
          <a:bodyPr wrap="square" rtlCol="0">
            <a:spAutoFit/>
          </a:bodyPr>
          <a:lstStyle/>
          <a:p>
            <a:r>
              <a:rPr lang="en-GB" sz="900" dirty="0">
                <a:solidFill>
                  <a:schemeClr val="tx1">
                    <a:lumMod val="50000"/>
                    <a:lumOff val="50000"/>
                  </a:schemeClr>
                </a:solidFill>
                <a:latin typeface="+mn-lt"/>
              </a:rPr>
              <a:t>Source data</a:t>
            </a:r>
            <a:r>
              <a:rPr lang="en-GB" sz="900" dirty="0" smtClean="0">
                <a:solidFill>
                  <a:schemeClr val="tx1">
                    <a:lumMod val="50000"/>
                    <a:lumOff val="50000"/>
                  </a:schemeClr>
                </a:solidFill>
                <a:latin typeface="+mn-lt"/>
              </a:rPr>
              <a:t>: CQC Patient Survey Data, 2015 </a:t>
            </a:r>
          </a:p>
          <a:p>
            <a:r>
              <a:rPr lang="en-GB" sz="900" dirty="0">
                <a:solidFill>
                  <a:schemeClr val="tx1">
                    <a:lumMod val="50000"/>
                    <a:lumOff val="50000"/>
                  </a:schemeClr>
                </a:solidFill>
                <a:latin typeface="+mn-lt"/>
              </a:rPr>
              <a:t>Link</a:t>
            </a:r>
            <a:r>
              <a:rPr lang="en-GB" sz="900" dirty="0" smtClean="0">
                <a:solidFill>
                  <a:schemeClr val="tx1">
                    <a:lumMod val="50000"/>
                    <a:lumOff val="50000"/>
                  </a:schemeClr>
                </a:solidFill>
                <a:latin typeface="+mn-lt"/>
              </a:rPr>
              <a:t>: </a:t>
            </a:r>
            <a:r>
              <a:rPr lang="en-GB" sz="900" dirty="0" smtClean="0">
                <a:solidFill>
                  <a:schemeClr val="tx1">
                    <a:lumMod val="50000"/>
                    <a:lumOff val="50000"/>
                  </a:schemeClr>
                </a:solidFill>
                <a:latin typeface="+mn-lt"/>
                <a:hlinkClick r:id="rId3"/>
              </a:rPr>
              <a:t>http</a:t>
            </a:r>
            <a:r>
              <a:rPr lang="en-GB" sz="900" dirty="0">
                <a:solidFill>
                  <a:schemeClr val="tx1">
                    <a:lumMod val="50000"/>
                    <a:lumOff val="50000"/>
                  </a:schemeClr>
                </a:solidFill>
                <a:latin typeface="+mn-lt"/>
                <a:hlinkClick r:id="rId3"/>
              </a:rPr>
              <a:t>://</a:t>
            </a:r>
            <a:r>
              <a:rPr lang="en-GB" sz="900" dirty="0" smtClean="0">
                <a:solidFill>
                  <a:schemeClr val="tx1">
                    <a:lumMod val="50000"/>
                    <a:lumOff val="50000"/>
                  </a:schemeClr>
                </a:solidFill>
                <a:latin typeface="+mn-lt"/>
                <a:hlinkClick r:id="rId3"/>
              </a:rPr>
              <a:t>www.cqc.org.uk/publications/surveys/maternity-services-survey-2015</a:t>
            </a:r>
            <a:endParaRPr lang="en-GB" sz="900" dirty="0" smtClean="0">
              <a:solidFill>
                <a:schemeClr val="tx1">
                  <a:lumMod val="50000"/>
                  <a:lumOff val="50000"/>
                </a:schemeClr>
              </a:solidFill>
              <a:latin typeface="+mn-lt"/>
            </a:endParaRPr>
          </a:p>
          <a:p>
            <a:endParaRPr lang="en-GB" sz="900" dirty="0">
              <a:solidFill>
                <a:schemeClr val="tx1">
                  <a:lumMod val="50000"/>
                  <a:lumOff val="50000"/>
                </a:schemeClr>
              </a:solidFill>
              <a:latin typeface="+mn-lt"/>
            </a:endParaRPr>
          </a:p>
          <a:p>
            <a:endParaRPr lang="en-GB" sz="900" dirty="0">
              <a:solidFill>
                <a:schemeClr val="tx1">
                  <a:lumMod val="50000"/>
                  <a:lumOff val="50000"/>
                </a:schemeClr>
              </a:solidFill>
              <a:latin typeface="+mn-lt"/>
            </a:endParaRPr>
          </a:p>
        </p:txBody>
      </p:sp>
      <p:sp>
        <p:nvSpPr>
          <p:cNvPr id="7" name="Footer Placeholder 4"/>
          <p:cNvSpPr>
            <a:spLocks noGrp="1"/>
          </p:cNvSpPr>
          <p:nvPr>
            <p:ph type="ftr" sz="quarter" idx="11"/>
          </p:nvPr>
        </p:nvSpPr>
        <p:spPr>
          <a:xfrm>
            <a:off x="1044129" y="6308725"/>
            <a:ext cx="8064375" cy="549275"/>
          </a:xfrm>
        </p:spPr>
        <p:txBody>
          <a:bodyPr/>
          <a:lstStyle/>
          <a:p>
            <a:pPr>
              <a:defRPr/>
            </a:pPr>
            <a:r>
              <a:rPr lang="en-US" dirty="0">
                <a:solidFill>
                  <a:prstClr val="white"/>
                </a:solidFill>
              </a:rPr>
              <a:t>Local Maternity Service Packs – Postnatal care</a:t>
            </a:r>
          </a:p>
        </p:txBody>
      </p:sp>
      <p:pic>
        <p:nvPicPr>
          <p:cNvPr id="25602"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35000" y="1015999"/>
            <a:ext cx="6817320" cy="34468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204714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Domain 7: Health Issues</a:t>
            </a:r>
            <a:endParaRPr lang="en-GB"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2913737" cy="17728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5681824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504056"/>
          </a:xfrm>
        </p:spPr>
        <p:txBody>
          <a:bodyPr>
            <a:normAutofit/>
          </a:bodyPr>
          <a:lstStyle/>
          <a:p>
            <a:r>
              <a:rPr lang="en-GB" sz="2800" b="0" dirty="0" smtClean="0"/>
              <a:t>Perinatal Mental Health - Prevalence</a:t>
            </a:r>
            <a:endParaRPr lang="en-GB" sz="28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72</a:t>
            </a:fld>
            <a:endParaRPr lang="en-US" dirty="0"/>
          </a:p>
        </p:txBody>
      </p:sp>
      <p:sp>
        <p:nvSpPr>
          <p:cNvPr id="7" name="Footer Placeholder 4"/>
          <p:cNvSpPr>
            <a:spLocks noGrp="1"/>
          </p:cNvSpPr>
          <p:nvPr>
            <p:ph type="ftr" sz="quarter" idx="11"/>
          </p:nvPr>
        </p:nvSpPr>
        <p:spPr>
          <a:xfrm>
            <a:off x="1044129" y="6308725"/>
            <a:ext cx="8064375" cy="549275"/>
          </a:xfrm>
        </p:spPr>
        <p:txBody>
          <a:bodyPr/>
          <a:lstStyle/>
          <a:p>
            <a:pPr>
              <a:defRPr/>
            </a:pPr>
            <a:r>
              <a:rPr lang="en-US" dirty="0">
                <a:solidFill>
                  <a:prstClr val="white"/>
                </a:solidFill>
              </a:rPr>
              <a:t>Local Maternity Service Packs – Health issues</a:t>
            </a:r>
          </a:p>
        </p:txBody>
      </p:sp>
      <p:graphicFrame>
        <p:nvGraphicFramePr>
          <p:cNvPr id="6" name="Table 5"/>
          <p:cNvGraphicFramePr>
            <a:graphicFrameLocks noGrp="1"/>
          </p:cNvGraphicFramePr>
          <p:nvPr>
            <p:extLst>
              <p:ext uri="{D42A27DB-BD31-4B8C-83A1-F6EECF244321}">
                <p14:modId xmlns:p14="http://schemas.microsoft.com/office/powerpoint/2010/main" xmlns="" val="1167892972"/>
              </p:ext>
            </p:extLst>
          </p:nvPr>
        </p:nvGraphicFramePr>
        <p:xfrm>
          <a:off x="107504" y="764704"/>
          <a:ext cx="8892480" cy="5567806"/>
        </p:xfrm>
        <a:graphic>
          <a:graphicData uri="http://schemas.openxmlformats.org/drawingml/2006/table">
            <a:tbl>
              <a:tblPr/>
              <a:tblGrid>
                <a:gridCol w="8892480"/>
              </a:tblGrid>
              <a:tr h="2304256">
                <a:tc>
                  <a:txBody>
                    <a:bodyPr/>
                    <a:lstStyle/>
                    <a:p>
                      <a:r>
                        <a:rPr lang="en-GB" sz="1600" b="1" dirty="0" smtClean="0">
                          <a:effectLst/>
                        </a:rPr>
                        <a:t>NOTE</a:t>
                      </a:r>
                    </a:p>
                    <a:p>
                      <a:r>
                        <a:rPr lang="en-GB" sz="1600" dirty="0">
                          <a:effectLst/>
                        </a:rPr>
                        <a:t/>
                      </a:r>
                      <a:br>
                        <a:rPr lang="en-GB" sz="1600" dirty="0">
                          <a:effectLst/>
                        </a:rPr>
                      </a:br>
                      <a:r>
                        <a:rPr lang="en-GB" sz="1600" dirty="0" smtClean="0">
                          <a:effectLst/>
                        </a:rPr>
                        <a:t>The following slide presents data on the prevalence of  perinatal mental health</a:t>
                      </a:r>
                      <a:r>
                        <a:rPr lang="en-GB" sz="1600" baseline="0" dirty="0" smtClean="0">
                          <a:effectLst/>
                        </a:rPr>
                        <a:t>:</a:t>
                      </a:r>
                      <a:endParaRPr lang="en-GB" sz="1600" dirty="0" smtClean="0">
                        <a:effectLst/>
                      </a:endParaRPr>
                    </a:p>
                    <a:p>
                      <a:r>
                        <a:rPr lang="en-GB" sz="1600" dirty="0" smtClean="0">
                          <a:effectLst/>
                        </a:rPr>
                        <a:t>postpartum psychosis,</a:t>
                      </a:r>
                      <a:r>
                        <a:rPr lang="en-GB" sz="1600" baseline="0" dirty="0" smtClean="0">
                          <a:effectLst/>
                        </a:rPr>
                        <a:t> c</a:t>
                      </a:r>
                      <a:r>
                        <a:rPr lang="en-GB" sz="1600" dirty="0" smtClean="0">
                          <a:effectLst/>
                        </a:rPr>
                        <a:t>hronic SMI in perinatal period, severe depressive illness in perinatal period, mild-moderate depressive illness and anxiety in perinatal period (lower estimate),</a:t>
                      </a:r>
                      <a:r>
                        <a:rPr lang="en-GB" sz="1600" baseline="0" dirty="0" smtClean="0">
                          <a:effectLst/>
                        </a:rPr>
                        <a:t> m</a:t>
                      </a:r>
                      <a:r>
                        <a:rPr lang="en-GB" sz="1600" dirty="0" smtClean="0">
                          <a:effectLst/>
                        </a:rPr>
                        <a:t>ild-moderate depressive illness and anxiety in perinatal period (upper estimate),</a:t>
                      </a:r>
                      <a:r>
                        <a:rPr lang="en-GB" sz="1600" baseline="0" dirty="0" smtClean="0">
                          <a:effectLst/>
                        </a:rPr>
                        <a:t> </a:t>
                      </a:r>
                      <a:r>
                        <a:rPr lang="en-GB" sz="1600" dirty="0" smtClean="0">
                          <a:effectLst/>
                        </a:rPr>
                        <a:t>PTSD in perinatal period,</a:t>
                      </a:r>
                      <a:r>
                        <a:rPr lang="en-GB" sz="1600" baseline="0" dirty="0" smtClean="0">
                          <a:effectLst/>
                        </a:rPr>
                        <a:t> a</a:t>
                      </a:r>
                      <a:r>
                        <a:rPr lang="en-GB" sz="1600" dirty="0" smtClean="0">
                          <a:effectLst/>
                        </a:rPr>
                        <a:t>djustment disorders and distress in perinatal period (lower estimate),</a:t>
                      </a:r>
                      <a:r>
                        <a:rPr lang="en-GB" sz="1600" baseline="0" dirty="0" smtClean="0">
                          <a:effectLst/>
                        </a:rPr>
                        <a:t> a</a:t>
                      </a:r>
                      <a:r>
                        <a:rPr lang="en-GB" sz="1600" dirty="0" smtClean="0">
                          <a:effectLst/>
                        </a:rPr>
                        <a:t>djustment disorders and distress in perinatal period (upper estimate).</a:t>
                      </a:r>
                    </a:p>
                    <a:p>
                      <a:r>
                        <a:rPr lang="en-GB" sz="1600" dirty="0" smtClean="0">
                          <a:effectLst/>
                        </a:rPr>
                        <a:t>These</a:t>
                      </a:r>
                      <a:r>
                        <a:rPr lang="en-GB" sz="1600" baseline="0" dirty="0" smtClean="0">
                          <a:effectLst/>
                        </a:rPr>
                        <a:t> figures have recently been published on the PHE fingertips tool as part of the Perinatal Mental Health profile. </a:t>
                      </a:r>
                      <a:r>
                        <a:rPr lang="en-GB" sz="1600" baseline="0" dirty="0" smtClean="0">
                          <a:effectLst/>
                          <a:hlinkClick r:id="rId3"/>
                        </a:rPr>
                        <a:t>https://fingertips.phe.org.uk/profile-group/mental-health/profile/perinatal-mental-health</a:t>
                      </a:r>
                      <a:endParaRPr lang="en-GB" sz="1600" baseline="0" dirty="0" smtClean="0">
                        <a:effectLst/>
                      </a:endParaRPr>
                    </a:p>
                    <a:p>
                      <a:endParaRPr lang="en-GB" sz="900" dirty="0" smtClean="0">
                        <a:effectLst/>
                      </a:endParaRPr>
                    </a:p>
                    <a:p>
                      <a:r>
                        <a:rPr lang="en-GB" sz="1600" dirty="0" smtClean="0">
                          <a:effectLst/>
                        </a:rPr>
                        <a:t>In </a:t>
                      </a:r>
                      <a:r>
                        <a:rPr lang="en-GB" sz="1600" dirty="0">
                          <a:effectLst/>
                        </a:rPr>
                        <a:t>order to plan services for pregnant women and new mothers, it is important to understand the likely number of women who are affected by particular mental health conditions.</a:t>
                      </a:r>
                    </a:p>
                    <a:p>
                      <a:r>
                        <a:rPr lang="en-GB" sz="1600" dirty="0">
                          <a:effectLst/>
                        </a:rPr>
                        <a:t>Based on the number of women giving birth in your area, the figures show how many women you would expect to have certain mental health problems in pregnancy and the postnatal period. These figures are based on national prevalence estimates and do not take account of  socio-economic or demographic differences or anything else which is likely to cause variation across </a:t>
                      </a:r>
                      <a:r>
                        <a:rPr lang="en-GB" sz="1600" dirty="0" smtClean="0">
                          <a:effectLst/>
                        </a:rPr>
                        <a:t>areas.</a:t>
                      </a:r>
                    </a:p>
                    <a:p>
                      <a:endParaRPr lang="en-GB" sz="900" dirty="0" smtClean="0">
                        <a:effectLst/>
                      </a:endParaRPr>
                    </a:p>
                    <a:p>
                      <a:r>
                        <a:rPr lang="en-GB" sz="1600" b="0" i="1" kern="1200" dirty="0" smtClean="0">
                          <a:solidFill>
                            <a:schemeClr val="tx1"/>
                          </a:solidFill>
                          <a:effectLst/>
                          <a:latin typeface="+mn-lt"/>
                          <a:ea typeface="+mn-ea"/>
                          <a:cs typeface="+mn-cs"/>
                        </a:rPr>
                        <a:t>There are some concerns regarding the quality of this data</a:t>
                      </a:r>
                    </a:p>
                    <a:p>
                      <a:endParaRPr lang="en-GB" sz="900" b="0" i="0" kern="1200" dirty="0" smtClean="0">
                        <a:solidFill>
                          <a:schemeClr val="tx1"/>
                        </a:solidFill>
                        <a:effectLst/>
                        <a:latin typeface="+mn-lt"/>
                        <a:ea typeface="+mn-ea"/>
                        <a:cs typeface="+mn-cs"/>
                      </a:endParaRPr>
                    </a:p>
                    <a:p>
                      <a:r>
                        <a:rPr lang="en-GB" sz="1600" b="0" i="0" kern="1200" dirty="0" smtClean="0">
                          <a:solidFill>
                            <a:schemeClr val="tx1"/>
                          </a:solidFill>
                          <a:effectLst/>
                          <a:latin typeface="+mn-lt"/>
                          <a:ea typeface="+mn-ea"/>
                          <a:cs typeface="+mn-cs"/>
                        </a:rPr>
                        <a:t>Nevertheless</a:t>
                      </a:r>
                      <a:r>
                        <a:rPr lang="en-GB" sz="1600" b="0" i="0" kern="1200" baseline="0" dirty="0" smtClean="0">
                          <a:solidFill>
                            <a:schemeClr val="tx1"/>
                          </a:solidFill>
                          <a:effectLst/>
                          <a:latin typeface="+mn-lt"/>
                          <a:ea typeface="+mn-ea"/>
                          <a:cs typeface="+mn-cs"/>
                        </a:rPr>
                        <a:t> it is important information and in publishing it, it is hoped that recording of this data becomes more regular and consistent.</a:t>
                      </a:r>
                      <a:endParaRPr lang="en-GB" sz="1400" dirty="0">
                        <a:effectLst/>
                      </a:endParaRPr>
                    </a:p>
                  </a:txBody>
                  <a:tcPr marL="26765" marR="26765" marT="17843" marB="17843"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28805658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476672"/>
          </a:xfrm>
        </p:spPr>
        <p:txBody>
          <a:bodyPr>
            <a:normAutofit/>
          </a:bodyPr>
          <a:lstStyle/>
          <a:p>
            <a:r>
              <a:rPr lang="en-GB" sz="2800" b="0" dirty="0" smtClean="0"/>
              <a:t>Perinatal mental health - prevalence</a:t>
            </a:r>
            <a:endParaRPr lang="en-GB" sz="28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73</a:t>
            </a:fld>
            <a:endParaRPr lang="en-US" dirty="0"/>
          </a:p>
        </p:txBody>
      </p:sp>
      <p:sp>
        <p:nvSpPr>
          <p:cNvPr id="7" name="Footer Placeholder 4"/>
          <p:cNvSpPr>
            <a:spLocks noGrp="1"/>
          </p:cNvSpPr>
          <p:nvPr>
            <p:ph type="ftr" sz="quarter" idx="11"/>
          </p:nvPr>
        </p:nvSpPr>
        <p:spPr>
          <a:xfrm>
            <a:off x="1044129" y="6308725"/>
            <a:ext cx="8064375" cy="549275"/>
          </a:xfrm>
        </p:spPr>
        <p:txBody>
          <a:bodyPr/>
          <a:lstStyle/>
          <a:p>
            <a:pPr>
              <a:defRPr/>
            </a:pPr>
            <a:r>
              <a:rPr lang="en-US" dirty="0">
                <a:solidFill>
                  <a:prstClr val="white"/>
                </a:solidFill>
              </a:rPr>
              <a:t>Local Maternity Service Packs – Health </a:t>
            </a:r>
            <a:r>
              <a:rPr lang="en-US" dirty="0" smtClean="0">
                <a:solidFill>
                  <a:prstClr val="white"/>
                </a:solidFill>
              </a:rPr>
              <a:t>issues</a:t>
            </a:r>
            <a:endParaRPr lang="en-US" dirty="0">
              <a:solidFill>
                <a:prstClr val="white"/>
              </a:solidFill>
            </a:endParaRPr>
          </a:p>
        </p:txBody>
      </p:sp>
      <p:sp>
        <p:nvSpPr>
          <p:cNvPr id="6" name="TextBox 5"/>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PHE, Perinatal Mental Health Profile, 2013/14</a:t>
            </a:r>
          </a:p>
          <a:p>
            <a:r>
              <a:rPr lang="en-GB" sz="900" dirty="0" smtClean="0">
                <a:solidFill>
                  <a:schemeClr val="tx1">
                    <a:lumMod val="50000"/>
                    <a:lumOff val="50000"/>
                  </a:schemeClr>
                </a:solidFill>
                <a:latin typeface="+mn-lt"/>
              </a:rPr>
              <a:t>Link: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fingertips.phe.org.uk/profile-group/mental-health/profile/perinatal-mental-health</a:t>
            </a:r>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48130"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82450" y="1016000"/>
            <a:ext cx="8012214" cy="3421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805658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845549" cy="504056"/>
          </a:xfrm>
        </p:spPr>
        <p:txBody>
          <a:bodyPr>
            <a:noAutofit/>
          </a:bodyPr>
          <a:lstStyle/>
          <a:p>
            <a:r>
              <a:rPr lang="en-GB" sz="2800" b="0" dirty="0" smtClean="0"/>
              <a:t>Parents in drug treatment: Rate per 100,000 children aged 0-15</a:t>
            </a:r>
            <a:endParaRPr lang="en-GB" sz="2800" b="0"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74</a:t>
            </a:fld>
            <a:endParaRPr lang="en-US" dirty="0">
              <a:solidFill>
                <a:prstClr val="white"/>
              </a:solidFill>
            </a:endParaRPr>
          </a:p>
        </p:txBody>
      </p:sp>
      <p:sp>
        <p:nvSpPr>
          <p:cNvPr id="5" name="Footer Placeholder 4"/>
          <p:cNvSpPr>
            <a:spLocks noGrp="1"/>
          </p:cNvSpPr>
          <p:nvPr>
            <p:ph type="ftr" sz="quarter" idx="11"/>
          </p:nvPr>
        </p:nvSpPr>
        <p:spPr>
          <a:xfrm>
            <a:off x="1044129" y="6308725"/>
            <a:ext cx="8064375" cy="549275"/>
          </a:xfrm>
        </p:spPr>
        <p:txBody>
          <a:bodyPr/>
          <a:lstStyle/>
          <a:p>
            <a:pPr>
              <a:defRPr/>
            </a:pPr>
            <a:r>
              <a:rPr lang="en-US" dirty="0">
                <a:solidFill>
                  <a:prstClr val="white"/>
                </a:solidFill>
              </a:rPr>
              <a:t>Local Maternity Service Packs – Health issues</a:t>
            </a: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39752" y="836712"/>
            <a:ext cx="405765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107504" y="5884594"/>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PHE, Perinatal Mental Health Profile, 2011/12</a:t>
            </a:r>
          </a:p>
          <a:p>
            <a:r>
              <a:rPr lang="en-GB" sz="900" dirty="0" smtClean="0">
                <a:solidFill>
                  <a:schemeClr val="tx1">
                    <a:lumMod val="50000"/>
                    <a:lumOff val="50000"/>
                  </a:schemeClr>
                </a:solidFill>
                <a:latin typeface="+mn-lt"/>
              </a:rPr>
              <a:t>Link: </a:t>
            </a:r>
            <a:r>
              <a:rPr lang="en-GB" sz="900" dirty="0">
                <a:solidFill>
                  <a:schemeClr val="tx1">
                    <a:lumMod val="50000"/>
                    <a:lumOff val="50000"/>
                  </a:schemeClr>
                </a:solidFill>
                <a:latin typeface="+mn-lt"/>
                <a:hlinkClick r:id="rId4"/>
              </a:rPr>
              <a:t>https://</a:t>
            </a:r>
            <a:r>
              <a:rPr lang="en-GB" sz="900" dirty="0" smtClean="0">
                <a:solidFill>
                  <a:schemeClr val="tx1">
                    <a:lumMod val="50000"/>
                    <a:lumOff val="50000"/>
                  </a:schemeClr>
                </a:solidFill>
                <a:latin typeface="+mn-lt"/>
                <a:hlinkClick r:id="rId4"/>
              </a:rPr>
              <a:t>fingertips.phe.org.uk/profile-group/mental-health/profile/perinatal-mental-health</a:t>
            </a:r>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46082"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9500" y="1379106"/>
            <a:ext cx="6660852" cy="43993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768015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00" y="188640"/>
            <a:ext cx="8028000" cy="648072"/>
          </a:xfrm>
        </p:spPr>
        <p:txBody>
          <a:bodyPr>
            <a:normAutofit/>
          </a:bodyPr>
          <a:lstStyle/>
          <a:p>
            <a:r>
              <a:rPr lang="en-GB" sz="2800" b="0" dirty="0"/>
              <a:t>Parents in drug </a:t>
            </a:r>
            <a:r>
              <a:rPr lang="en-GB" sz="2800" b="0" dirty="0" smtClean="0"/>
              <a:t>treatment by deprivation decile</a:t>
            </a:r>
            <a:endParaRPr lang="en-GB" sz="2800"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75</a:t>
            </a:fld>
            <a:endParaRPr lang="en-US" dirty="0">
              <a:solidFill>
                <a:prstClr val="white"/>
              </a:solidFill>
            </a:endParaRPr>
          </a:p>
        </p:txBody>
      </p:sp>
      <p:sp>
        <p:nvSpPr>
          <p:cNvPr id="5" name="Footer Placeholder 4"/>
          <p:cNvSpPr>
            <a:spLocks noGrp="1"/>
          </p:cNvSpPr>
          <p:nvPr>
            <p:ph type="ftr" sz="quarter" idx="11"/>
          </p:nvPr>
        </p:nvSpPr>
        <p:spPr>
          <a:xfrm>
            <a:off x="1044129" y="6308725"/>
            <a:ext cx="8064375" cy="549275"/>
          </a:xfrm>
        </p:spPr>
        <p:txBody>
          <a:bodyPr/>
          <a:lstStyle/>
          <a:p>
            <a:pPr>
              <a:defRPr/>
            </a:pPr>
            <a:r>
              <a:rPr lang="en-GB" dirty="0" smtClean="0">
                <a:solidFill>
                  <a:prstClr val="white"/>
                </a:solidFill>
              </a:rPr>
              <a:t>Local Maternity Service Packs – Health issues</a:t>
            </a:r>
            <a:endParaRPr lang="en-US" dirty="0">
              <a:solidFill>
                <a:prstClr val="white"/>
              </a:solidFill>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91880" y="1124744"/>
            <a:ext cx="1743075" cy="238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107504" y="5884594"/>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PHE, Perinatal Mental Health Profile, 2011/12</a:t>
            </a:r>
          </a:p>
          <a:p>
            <a:r>
              <a:rPr lang="en-GB" sz="900" dirty="0" smtClean="0">
                <a:solidFill>
                  <a:schemeClr val="tx1">
                    <a:lumMod val="50000"/>
                    <a:lumOff val="50000"/>
                  </a:schemeClr>
                </a:solidFill>
                <a:latin typeface="+mn-lt"/>
              </a:rPr>
              <a:t>Link: </a:t>
            </a:r>
            <a:r>
              <a:rPr lang="en-GB" sz="900" dirty="0">
                <a:solidFill>
                  <a:schemeClr val="tx1">
                    <a:lumMod val="50000"/>
                    <a:lumOff val="50000"/>
                  </a:schemeClr>
                </a:solidFill>
                <a:latin typeface="+mn-lt"/>
                <a:hlinkClick r:id="rId4"/>
              </a:rPr>
              <a:t>https://</a:t>
            </a:r>
            <a:r>
              <a:rPr lang="en-GB" sz="900" dirty="0" smtClean="0">
                <a:solidFill>
                  <a:schemeClr val="tx1">
                    <a:lumMod val="50000"/>
                    <a:lumOff val="50000"/>
                  </a:schemeClr>
                </a:solidFill>
                <a:latin typeface="+mn-lt"/>
                <a:hlinkClick r:id="rId4"/>
              </a:rPr>
              <a:t>fingertips.phe.org.uk/profile-group/mental-health/profile/perinatal-mental-health</a:t>
            </a:r>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60418"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9500" y="1587500"/>
            <a:ext cx="6985611"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751054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476672"/>
          </a:xfrm>
        </p:spPr>
        <p:txBody>
          <a:bodyPr>
            <a:normAutofit/>
          </a:bodyPr>
          <a:lstStyle/>
          <a:p>
            <a:r>
              <a:rPr lang="en-GB" sz="2800" b="0" dirty="0" smtClean="0"/>
              <a:t>Smoking status at time of delivery</a:t>
            </a:r>
            <a:endParaRPr lang="en-GB" sz="28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76</a:t>
            </a:fld>
            <a:endParaRPr lang="en-US" dirty="0"/>
          </a:p>
        </p:txBody>
      </p:sp>
      <p:sp>
        <p:nvSpPr>
          <p:cNvPr id="7" name="Footer Placeholder 4"/>
          <p:cNvSpPr>
            <a:spLocks noGrp="1"/>
          </p:cNvSpPr>
          <p:nvPr>
            <p:ph type="ftr" sz="quarter" idx="11"/>
          </p:nvPr>
        </p:nvSpPr>
        <p:spPr>
          <a:xfrm>
            <a:off x="1044129" y="6308725"/>
            <a:ext cx="8064375" cy="549275"/>
          </a:xfrm>
        </p:spPr>
        <p:txBody>
          <a:bodyPr/>
          <a:lstStyle/>
          <a:p>
            <a:pPr>
              <a:defRPr/>
            </a:pPr>
            <a:r>
              <a:rPr lang="en-US" dirty="0">
                <a:solidFill>
                  <a:prstClr val="white"/>
                </a:solidFill>
              </a:rPr>
              <a:t>Local Maternity Service Packs – Health issues</a:t>
            </a:r>
          </a:p>
        </p:txBody>
      </p:sp>
      <p:sp>
        <p:nvSpPr>
          <p:cNvPr id="6" name="TextBox 5"/>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Fingertips – Pregnancy and birth profile, 2015/16</a:t>
            </a:r>
          </a:p>
          <a:p>
            <a:r>
              <a:rPr lang="en-GB" sz="900" dirty="0" smtClean="0">
                <a:solidFill>
                  <a:schemeClr val="tx1">
                    <a:lumMod val="50000"/>
                    <a:lumOff val="50000"/>
                  </a:schemeClr>
                </a:solidFill>
                <a:latin typeface="+mn-lt"/>
              </a:rPr>
              <a:t>Link</a:t>
            </a:r>
            <a:r>
              <a:rPr lang="en-GB" sz="900" dirty="0">
                <a:solidFill>
                  <a:schemeClr val="tx1">
                    <a:lumMod val="50000"/>
                    <a:lumOff val="50000"/>
                  </a:schemeClr>
                </a:solidFill>
                <a:latin typeface="+mn-lt"/>
              </a:rPr>
              <a:t>: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fingertips.phe.org.uk/profile-group/child-health/profile/child-health-pregnancy</a:t>
            </a:r>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39752" y="836712"/>
            <a:ext cx="405765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7106"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9500" y="1314067"/>
            <a:ext cx="6732860" cy="44644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75446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476672"/>
          </a:xfrm>
        </p:spPr>
        <p:txBody>
          <a:bodyPr>
            <a:normAutofit/>
          </a:bodyPr>
          <a:lstStyle/>
          <a:p>
            <a:r>
              <a:rPr lang="en-GB" sz="2800" b="0" dirty="0" smtClean="0"/>
              <a:t>Smoking status at time of delivery by deprivation decile</a:t>
            </a:r>
            <a:endParaRPr lang="en-GB" sz="2800" b="0" dirty="0"/>
          </a:p>
        </p:txBody>
      </p:sp>
      <p:sp>
        <p:nvSpPr>
          <p:cNvPr id="4" name="title"/>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77</a:t>
            </a:fld>
            <a:endParaRPr lang="en-US" dirty="0"/>
          </a:p>
        </p:txBody>
      </p:sp>
      <p:sp>
        <p:nvSpPr>
          <p:cNvPr id="7" name="Footer Placeholder 4"/>
          <p:cNvSpPr>
            <a:spLocks noGrp="1"/>
          </p:cNvSpPr>
          <p:nvPr>
            <p:ph type="ftr" sz="quarter" idx="11"/>
          </p:nvPr>
        </p:nvSpPr>
        <p:spPr>
          <a:xfrm>
            <a:off x="1044129" y="6308725"/>
            <a:ext cx="8064375" cy="549275"/>
          </a:xfrm>
        </p:spPr>
        <p:txBody>
          <a:bodyPr/>
          <a:lstStyle/>
          <a:p>
            <a:pPr>
              <a:defRPr/>
            </a:pPr>
            <a:r>
              <a:rPr lang="en-US" dirty="0">
                <a:solidFill>
                  <a:prstClr val="white"/>
                </a:solidFill>
              </a:rPr>
              <a:t>Local Maternity Service Packs – Health issues</a:t>
            </a:r>
          </a:p>
        </p:txBody>
      </p:sp>
      <p:sp>
        <p:nvSpPr>
          <p:cNvPr id="6" name="TextBox 5"/>
          <p:cNvSpPr txBox="1"/>
          <p:nvPr/>
        </p:nvSpPr>
        <p:spPr>
          <a:xfrm>
            <a:off x="24061" y="5916860"/>
            <a:ext cx="8928992" cy="369332"/>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Fingertips – Pregnancy and birth profile, 2015/16</a:t>
            </a:r>
          </a:p>
          <a:p>
            <a:r>
              <a:rPr lang="en-GB" sz="900" dirty="0" smtClean="0">
                <a:solidFill>
                  <a:schemeClr val="tx1">
                    <a:lumMod val="50000"/>
                    <a:lumOff val="50000"/>
                  </a:schemeClr>
                </a:solidFill>
                <a:latin typeface="+mn-lt"/>
              </a:rPr>
              <a:t>Link</a:t>
            </a:r>
            <a:r>
              <a:rPr lang="en-GB" sz="900" dirty="0">
                <a:solidFill>
                  <a:schemeClr val="tx1">
                    <a:lumMod val="50000"/>
                    <a:lumOff val="50000"/>
                  </a:schemeClr>
                </a:solidFill>
                <a:latin typeface="+mn-lt"/>
              </a:rPr>
              <a:t>: </a:t>
            </a:r>
            <a:r>
              <a:rPr lang="en-GB" sz="900" dirty="0">
                <a:solidFill>
                  <a:schemeClr val="tx1">
                    <a:lumMod val="50000"/>
                    <a:lumOff val="50000"/>
                  </a:schemeClr>
                </a:solidFill>
                <a:latin typeface="+mn-lt"/>
                <a:hlinkClick r:id="rId3"/>
              </a:rPr>
              <a:t>https://</a:t>
            </a:r>
            <a:r>
              <a:rPr lang="en-GB" sz="900" dirty="0" smtClean="0">
                <a:solidFill>
                  <a:schemeClr val="tx1">
                    <a:lumMod val="50000"/>
                    <a:lumOff val="50000"/>
                  </a:schemeClr>
                </a:solidFill>
                <a:latin typeface="+mn-lt"/>
                <a:hlinkClick r:id="rId3"/>
              </a:rPr>
              <a:t>fingertips.phe.org.uk/profile-group/child-health/profile/child-health-pregnancy</a:t>
            </a:r>
            <a:r>
              <a:rPr lang="en-GB" sz="900" dirty="0" smtClean="0">
                <a:solidFill>
                  <a:schemeClr val="tx1">
                    <a:lumMod val="50000"/>
                    <a:lumOff val="50000"/>
                  </a:schemeClr>
                </a:solidFill>
                <a:latin typeface="+mn-lt"/>
              </a:rPr>
              <a:t>  </a:t>
            </a:r>
            <a:endParaRPr lang="en-GB" sz="900" dirty="0">
              <a:solidFill>
                <a:schemeClr val="tx1">
                  <a:lumMod val="50000"/>
                  <a:lumOff val="50000"/>
                </a:schemeClr>
              </a:solidFill>
              <a:latin typeface="+mn-lt"/>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67744" y="895095"/>
            <a:ext cx="3981450" cy="266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42"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995751" y="1553840"/>
            <a:ext cx="6985611"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577763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856984" cy="648072"/>
          </a:xfrm>
        </p:spPr>
        <p:txBody>
          <a:bodyPr>
            <a:normAutofit fontScale="90000"/>
          </a:bodyPr>
          <a:lstStyle/>
          <a:p>
            <a:r>
              <a:rPr lang="en-GB" b="0" dirty="0" smtClean="0"/>
              <a:t>Other data sources on risk factors and key groups</a:t>
            </a:r>
            <a:endParaRPr lang="en-GB" b="0" dirty="0"/>
          </a:p>
        </p:txBody>
      </p:sp>
      <p:sp>
        <p:nvSpPr>
          <p:cNvPr id="3" name="Content Placeholder 2"/>
          <p:cNvSpPr>
            <a:spLocks noGrp="1"/>
          </p:cNvSpPr>
          <p:nvPr>
            <p:ph idx="1"/>
          </p:nvPr>
        </p:nvSpPr>
        <p:spPr/>
        <p:txBody>
          <a:bodyPr/>
          <a:lstStyle/>
          <a:p>
            <a:endParaRPr lang="en-GB" dirty="0"/>
          </a:p>
        </p:txBody>
      </p:sp>
      <p:sp>
        <p:nvSpPr>
          <p:cNvPr id="5" name="Footer Placeholder 4"/>
          <p:cNvSpPr>
            <a:spLocks noGrp="1"/>
          </p:cNvSpPr>
          <p:nvPr>
            <p:ph type="ftr" sz="quarter" idx="11"/>
          </p:nvPr>
        </p:nvSpPr>
        <p:spPr/>
        <p:txBody>
          <a:bodyPr/>
          <a:lstStyle/>
          <a:p>
            <a:pPr>
              <a:defRPr/>
            </a:pPr>
            <a:r>
              <a:rPr lang="en-GB" smtClean="0">
                <a:solidFill>
                  <a:prstClr val="white"/>
                </a:solidFill>
              </a:rPr>
              <a:t>Local Maternity Service Packs</a:t>
            </a:r>
            <a:endParaRPr lang="en-US" dirty="0">
              <a:solidFill>
                <a:prstClr val="white"/>
              </a:solidFill>
            </a:endParaRPr>
          </a:p>
        </p:txBody>
      </p:sp>
      <p:graphicFrame>
        <p:nvGraphicFramePr>
          <p:cNvPr id="6" name="Content Placeholder 6"/>
          <p:cNvGraphicFramePr>
            <a:graphicFrameLocks/>
          </p:cNvGraphicFramePr>
          <p:nvPr>
            <p:extLst>
              <p:ext uri="{D42A27DB-BD31-4B8C-83A1-F6EECF244321}">
                <p14:modId xmlns:p14="http://schemas.microsoft.com/office/powerpoint/2010/main" xmlns="" val="3699212137"/>
              </p:ext>
            </p:extLst>
          </p:nvPr>
        </p:nvGraphicFramePr>
        <p:xfrm>
          <a:off x="395536" y="692696"/>
          <a:ext cx="8507288" cy="6045200"/>
        </p:xfrm>
        <a:graphic>
          <a:graphicData uri="http://schemas.openxmlformats.org/drawingml/2006/table">
            <a:tbl>
              <a:tblPr firstRow="1" bandRow="1">
                <a:tableStyleId>{7DF18680-E054-41AD-8BC1-D1AEF772440D}</a:tableStyleId>
              </a:tblPr>
              <a:tblGrid>
                <a:gridCol w="1350572"/>
                <a:gridCol w="3200823"/>
                <a:gridCol w="3955893"/>
              </a:tblGrid>
              <a:tr h="370840">
                <a:tc>
                  <a:txBody>
                    <a:bodyPr/>
                    <a:lstStyle/>
                    <a:p>
                      <a:r>
                        <a:rPr lang="en-GB" dirty="0" smtClean="0"/>
                        <a:t>Domain</a:t>
                      </a:r>
                      <a:endParaRPr lang="en-GB" dirty="0"/>
                    </a:p>
                  </a:txBody>
                  <a:tcPr/>
                </a:tc>
                <a:tc>
                  <a:txBody>
                    <a:bodyPr/>
                    <a:lstStyle/>
                    <a:p>
                      <a:r>
                        <a:rPr lang="en-GB" dirty="0" smtClean="0"/>
                        <a:t>Data source</a:t>
                      </a:r>
                      <a:endParaRPr lang="en-GB" dirty="0"/>
                    </a:p>
                  </a:txBody>
                  <a:tcPr/>
                </a:tc>
                <a:tc>
                  <a:txBody>
                    <a:bodyPr/>
                    <a:lstStyle/>
                    <a:p>
                      <a:r>
                        <a:rPr lang="en-GB" dirty="0" smtClean="0"/>
                        <a:t>Link</a:t>
                      </a:r>
                      <a:endParaRPr lang="en-GB" dirty="0"/>
                    </a:p>
                  </a:txBody>
                  <a:tcPr/>
                </a:tc>
              </a:tr>
              <a:tr h="370840">
                <a:tc>
                  <a:txBody>
                    <a:bodyPr/>
                    <a:lstStyle/>
                    <a:p>
                      <a:r>
                        <a:rPr lang="en-GB" sz="1200" dirty="0" smtClean="0"/>
                        <a:t>Diabetes in Pregnancy</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National Pregnancy in Diabetes audit</a:t>
                      </a:r>
                      <a:r>
                        <a:rPr lang="en-GB" sz="1200" baseline="0" dirty="0" smtClean="0"/>
                        <a:t> 2010</a:t>
                      </a:r>
                      <a:endParaRPr lang="en-GB" sz="1200" dirty="0" smtClean="0"/>
                    </a:p>
                  </a:txBody>
                  <a:tcPr/>
                </a:tc>
                <a:tc>
                  <a:txBody>
                    <a:bodyPr/>
                    <a:lstStyle/>
                    <a:p>
                      <a:pPr marL="0" indent="0">
                        <a:buNone/>
                      </a:pPr>
                      <a:r>
                        <a:rPr lang="en-GB" sz="1200" dirty="0" smtClean="0">
                          <a:hlinkClick r:id="rId2"/>
                        </a:rPr>
                        <a:t>http://content.digital.nhs.uk/npid</a:t>
                      </a:r>
                      <a:endParaRPr lang="en-GB" sz="1200" dirty="0" smtClean="0"/>
                    </a:p>
                  </a:txBody>
                  <a:tcPr/>
                </a:tc>
              </a:tr>
              <a:tr h="370840">
                <a:tc>
                  <a:txBody>
                    <a:bodyPr/>
                    <a:lstStyle/>
                    <a:p>
                      <a:r>
                        <a:rPr lang="en-GB" sz="1200" dirty="0" smtClean="0"/>
                        <a:t>Diabetes</a:t>
                      </a:r>
                      <a:endParaRPr lang="en-GB" sz="1200" dirty="0"/>
                    </a:p>
                  </a:txBody>
                  <a:tcPr/>
                </a:tc>
                <a:tc>
                  <a:txBody>
                    <a:bodyPr/>
                    <a:lstStyle/>
                    <a:p>
                      <a:r>
                        <a:rPr lang="en-GB" sz="1200" dirty="0" smtClean="0"/>
                        <a:t>Recorded and estimated diabetes</a:t>
                      </a:r>
                      <a:r>
                        <a:rPr lang="en-GB" sz="1200" baseline="0" dirty="0" smtClean="0"/>
                        <a:t> prevalence</a:t>
                      </a:r>
                      <a:endParaRPr lang="en-GB" sz="1200" dirty="0"/>
                    </a:p>
                  </a:txBody>
                  <a:tcPr/>
                </a:tc>
                <a:tc>
                  <a:txBody>
                    <a:bodyPr/>
                    <a:lstStyle/>
                    <a:p>
                      <a:r>
                        <a:rPr lang="en-GB" sz="1200" dirty="0" smtClean="0">
                          <a:hlinkClick r:id="rId3"/>
                        </a:rPr>
                        <a:t>https://fingertips.phe.org.uk/profile/cardiovascular</a:t>
                      </a:r>
                      <a:endParaRPr lang="en-GB" sz="1200" dirty="0" smtClean="0"/>
                    </a:p>
                    <a:p>
                      <a:endParaRPr lang="en-GB" sz="1200" dirty="0"/>
                    </a:p>
                  </a:txBody>
                  <a:tcPr/>
                </a:tc>
              </a:tr>
              <a:tr h="370840">
                <a:tc>
                  <a:txBody>
                    <a:bodyPr/>
                    <a:lstStyle/>
                    <a:p>
                      <a:r>
                        <a:rPr lang="en-GB" sz="1200" dirty="0" smtClean="0"/>
                        <a:t>Obesity in pregnancy</a:t>
                      </a:r>
                      <a:endParaRPr lang="en-GB" sz="1200" dirty="0"/>
                    </a:p>
                  </a:txBody>
                  <a:tcPr/>
                </a:tc>
                <a:tc>
                  <a:txBody>
                    <a:bodyPr/>
                    <a:lstStyle/>
                    <a:p>
                      <a:r>
                        <a:rPr lang="en-GB" sz="1200" u="none" strike="noStrike" kern="1200" baseline="0" dirty="0" smtClean="0"/>
                        <a:t>The Centre for Maternal and Child Enquiries (CMACE) Report on Obesity in Pregnancy 2010</a:t>
                      </a:r>
                      <a:endParaRPr lang="en-GB" sz="1200" dirty="0"/>
                    </a:p>
                  </a:txBody>
                  <a:tcPr/>
                </a:tc>
                <a:tc>
                  <a:txBody>
                    <a:bodyPr/>
                    <a:lstStyle/>
                    <a:p>
                      <a:r>
                        <a:rPr lang="en-GB" sz="1200" dirty="0" smtClean="0">
                          <a:hlinkClick r:id="rId4"/>
                        </a:rPr>
                        <a:t>http://www.oaa-anaes.ac.uk/assets/_managed/editor/File/CMACE/CMACE_Obesity_Report_2010_Final%20for%20printing.pdf</a:t>
                      </a:r>
                      <a:endParaRPr lang="en-GB" sz="12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Obesity in pregnancy</a:t>
                      </a:r>
                    </a:p>
                    <a:p>
                      <a:endParaRPr lang="en-GB" sz="1200" dirty="0"/>
                    </a:p>
                  </a:txBody>
                  <a:tcPr/>
                </a:tc>
                <a:tc>
                  <a:txBody>
                    <a:bodyPr/>
                    <a:lstStyle/>
                    <a:p>
                      <a:r>
                        <a:rPr lang="en-GB" sz="1200" dirty="0" smtClean="0"/>
                        <a:t>Summary of maternal obesity by NOO</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dk1"/>
                          </a:solidFill>
                          <a:effectLst/>
                          <a:latin typeface="+mn-lt"/>
                          <a:ea typeface="+mn-ea"/>
                          <a:cs typeface="+mn-cs"/>
                          <a:hlinkClick r:id="rId5"/>
                        </a:rPr>
                        <a:t>http://webarchive.nationalarchives.gov.uk/20170110170159/http://www.noo.org.uk/NOO_about_obesity/maternal_obesity</a:t>
                      </a:r>
                      <a:endParaRPr lang="en-GB" sz="1200" kern="1200" dirty="0" smtClean="0">
                        <a:solidFill>
                          <a:schemeClr val="dk1"/>
                        </a:solidFill>
                        <a:effectLst/>
                        <a:latin typeface="+mn-lt"/>
                        <a:ea typeface="+mn-ea"/>
                        <a:cs typeface="+mn-cs"/>
                      </a:endParaRPr>
                    </a:p>
                  </a:txBody>
                  <a:tcPr/>
                </a:tc>
              </a:tr>
              <a:tr h="370840">
                <a:tc>
                  <a:txBody>
                    <a:bodyPr/>
                    <a:lstStyle/>
                    <a:p>
                      <a:r>
                        <a:rPr lang="en-GB" sz="1200" dirty="0" smtClean="0"/>
                        <a:t>Obesity</a:t>
                      </a:r>
                      <a:endParaRPr lang="en-GB" sz="1200" dirty="0"/>
                    </a:p>
                  </a:txBody>
                  <a:tcPr/>
                </a:tc>
                <a:tc>
                  <a:txBody>
                    <a:bodyPr/>
                    <a:lstStyle/>
                    <a:p>
                      <a:r>
                        <a:rPr lang="en-GB" sz="1200" dirty="0" smtClean="0"/>
                        <a:t>Physical Activity tool – excess</a:t>
                      </a:r>
                      <a:r>
                        <a:rPr lang="en-GB" sz="1200" baseline="0" dirty="0" smtClean="0"/>
                        <a:t> weight in adults and percentage of adults being active</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dk1"/>
                          </a:solidFill>
                          <a:latin typeface="+mn-lt"/>
                          <a:ea typeface="+mn-ea"/>
                          <a:cs typeface="+mn-cs"/>
                          <a:hlinkClick r:id="rId6"/>
                        </a:rPr>
                        <a:t>https://fingertips.phe.org.uk/profile/physical-activity</a:t>
                      </a:r>
                      <a:endParaRPr lang="en-GB" sz="1200" b="0" i="0" u="none" strike="noStrike"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dk1"/>
                        </a:solidFill>
                        <a:latin typeface="+mn-lt"/>
                        <a:ea typeface="+mn-ea"/>
                        <a:cs typeface="+mn-cs"/>
                      </a:endParaRPr>
                    </a:p>
                  </a:txBody>
                  <a:tcPr/>
                </a:tc>
              </a:tr>
              <a:tr h="370840">
                <a:tc>
                  <a:txBody>
                    <a:bodyPr/>
                    <a:lstStyle/>
                    <a:p>
                      <a:r>
                        <a:rPr lang="en-GB" sz="1200" dirty="0" smtClean="0"/>
                        <a:t>Drinking during pregnancy</a:t>
                      </a:r>
                      <a:r>
                        <a:rPr lang="en-GB" sz="1200" baseline="0" dirty="0" smtClean="0"/>
                        <a:t> </a:t>
                      </a:r>
                      <a:endParaRPr lang="en-GB" sz="1200" dirty="0"/>
                    </a:p>
                  </a:txBody>
                  <a:tcPr/>
                </a:tc>
                <a:tc>
                  <a:txBody>
                    <a:bodyPr/>
                    <a:lstStyle/>
                    <a:p>
                      <a:r>
                        <a:rPr lang="en-GB" sz="1200" dirty="0" smtClean="0"/>
                        <a:t>Infant Feeding Survey 2010  - </a:t>
                      </a:r>
                      <a:r>
                        <a:rPr lang="en-GB" sz="1200" baseline="0" dirty="0" smtClean="0"/>
                        <a:t>(Chap 11.3)</a:t>
                      </a:r>
                      <a:endParaRPr lang="en-GB" sz="1200" dirty="0"/>
                    </a:p>
                  </a:txBody>
                  <a:tcPr/>
                </a:tc>
                <a:tc>
                  <a:txBody>
                    <a:bodyPr/>
                    <a:lstStyle/>
                    <a:p>
                      <a:r>
                        <a:rPr lang="en-GB" sz="1200" dirty="0" smtClean="0">
                          <a:hlinkClick r:id="rId7"/>
                        </a:rPr>
                        <a:t>http://content.digital.nhs.uk/catalogue/PUB08694/Infant-Feeding-Survey-2010-Consolidated-Report.pdf</a:t>
                      </a:r>
                      <a:endParaRPr lang="en-GB" sz="12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Drinking during pregnancy</a:t>
                      </a:r>
                      <a:r>
                        <a:rPr lang="en-GB" sz="1200" baseline="0" dirty="0" smtClean="0"/>
                        <a:t> </a:t>
                      </a:r>
                      <a:endParaRPr lang="en-GB" sz="1200" dirty="0" smtClean="0"/>
                    </a:p>
                    <a:p>
                      <a:endParaRPr lang="en-GB" sz="1200" dirty="0"/>
                    </a:p>
                  </a:txBody>
                  <a:tcPr/>
                </a:tc>
                <a:tc>
                  <a:txBody>
                    <a:bodyPr/>
                    <a:lstStyle/>
                    <a:p>
                      <a:r>
                        <a:rPr lang="en-GB" sz="1200" dirty="0" smtClean="0"/>
                        <a:t>Opinions and Lifestyle Survey, Adult Drinking Habits in Great Britain, 2013. Office for National Statistics</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hlinkClick r:id="rId8"/>
                        </a:rPr>
                        <a:t>https://www.ons.gov.uk/peoplepopulationandcommunity/healthandsocialcare/healthandlifeexpectancies/compendium/opinionsandlifestylesurvey/2015-03-19/adultdrinkinghabitsingreatbritain2013#drinking-in-pregnancy</a:t>
                      </a:r>
                      <a:r>
                        <a:rPr lang="en-GB" sz="900" dirty="0" smtClean="0"/>
                        <a:t> </a:t>
                      </a:r>
                    </a:p>
                  </a:txBody>
                  <a:tcPr/>
                </a:tc>
              </a:tr>
              <a:tr h="370840">
                <a:tc>
                  <a:txBody>
                    <a:bodyPr/>
                    <a:lstStyle/>
                    <a:p>
                      <a:r>
                        <a:rPr lang="en-GB" sz="1200" dirty="0" smtClean="0"/>
                        <a:t>Alcohol</a:t>
                      </a:r>
                      <a:endParaRPr lang="en-GB" sz="1200" dirty="0"/>
                    </a:p>
                  </a:txBody>
                  <a:tcPr/>
                </a:tc>
                <a:tc>
                  <a:txBody>
                    <a:bodyPr/>
                    <a:lstStyle/>
                    <a:p>
                      <a:r>
                        <a:rPr lang="en-GB" sz="1200" dirty="0" smtClean="0"/>
                        <a:t>Local Alcohol</a:t>
                      </a:r>
                      <a:r>
                        <a:rPr lang="en-GB" sz="1200" baseline="0" dirty="0" smtClean="0"/>
                        <a:t> Profiles for England</a:t>
                      </a:r>
                      <a:endParaRPr lang="en-GB" sz="1200" dirty="0"/>
                    </a:p>
                  </a:txBody>
                  <a:tcPr/>
                </a:tc>
                <a:tc>
                  <a:txBody>
                    <a:bodyPr/>
                    <a:lstStyle/>
                    <a:p>
                      <a:r>
                        <a:rPr lang="en-GB" sz="1200" dirty="0" smtClean="0">
                          <a:hlinkClick r:id="rId9"/>
                        </a:rPr>
                        <a:t>https://fingertips.phe.org.uk/profile/local-alcohol-profiles</a:t>
                      </a:r>
                      <a:endParaRPr lang="en-GB" sz="1200" dirty="0"/>
                    </a:p>
                  </a:txBody>
                  <a:tcPr/>
                </a:tc>
              </a:tr>
              <a:tr h="370840">
                <a:tc>
                  <a:txBody>
                    <a:bodyPr/>
                    <a:lstStyle/>
                    <a:p>
                      <a:r>
                        <a:rPr lang="en-GB" sz="1200" dirty="0" smtClean="0"/>
                        <a:t>Perinatal Mental</a:t>
                      </a:r>
                      <a:r>
                        <a:rPr lang="en-GB" sz="1200" baseline="0" dirty="0" smtClean="0"/>
                        <a:t> Health </a:t>
                      </a:r>
                      <a:endParaRPr lang="en-GB" sz="1200" dirty="0" smtClean="0"/>
                    </a:p>
                  </a:txBody>
                  <a:tcPr/>
                </a:tc>
                <a:tc>
                  <a:txBody>
                    <a:bodyPr/>
                    <a:lstStyle/>
                    <a:p>
                      <a:r>
                        <a:rPr lang="en-GB" sz="1200" dirty="0" smtClean="0"/>
                        <a:t>Perinatal Mental</a:t>
                      </a:r>
                      <a:r>
                        <a:rPr lang="en-GB" sz="1200" baseline="0" dirty="0" smtClean="0"/>
                        <a:t> Health </a:t>
                      </a:r>
                      <a:endParaRPr lang="en-GB" sz="1200" dirty="0"/>
                    </a:p>
                  </a:txBody>
                  <a:tcPr/>
                </a:tc>
                <a:tc>
                  <a:txBody>
                    <a:bodyPr/>
                    <a:lstStyle/>
                    <a:p>
                      <a:r>
                        <a:rPr lang="en-GB" sz="1200" dirty="0" smtClean="0">
                          <a:hlinkClick r:id="rId10"/>
                        </a:rPr>
                        <a:t>https://fingertips.phe.org.uk/profile-group/mental-health/profile/perinatal-mental-health</a:t>
                      </a:r>
                      <a:endParaRPr lang="en-GB" sz="1200" dirty="0" smtClean="0"/>
                    </a:p>
                  </a:txBody>
                  <a:tcPr/>
                </a:tc>
              </a:tr>
              <a:tr h="370840">
                <a:tc>
                  <a:txBody>
                    <a:bodyPr/>
                    <a:lstStyle/>
                    <a:p>
                      <a:r>
                        <a:rPr lang="en-GB" sz="1200" dirty="0" smtClean="0"/>
                        <a:t>Mental Health</a:t>
                      </a:r>
                      <a:endParaRPr lang="en-GB" sz="1200" dirty="0"/>
                    </a:p>
                  </a:txBody>
                  <a:tcPr/>
                </a:tc>
                <a:tc>
                  <a:txBody>
                    <a:bodyPr/>
                    <a:lstStyle/>
                    <a:p>
                      <a:r>
                        <a:rPr lang="en-GB" sz="1200" dirty="0" smtClean="0"/>
                        <a:t>Population level profiles</a:t>
                      </a:r>
                      <a:r>
                        <a:rPr lang="en-GB" sz="1200" baseline="0" dirty="0" smtClean="0"/>
                        <a:t> including common MH disorders, suicide prevention and substance misuse.</a:t>
                      </a:r>
                      <a:endParaRPr lang="en-GB" sz="1200" dirty="0"/>
                    </a:p>
                  </a:txBody>
                  <a:tcPr/>
                </a:tc>
                <a:tc>
                  <a:txBody>
                    <a:bodyPr/>
                    <a:lstStyle/>
                    <a:p>
                      <a:r>
                        <a:rPr lang="en-GB" sz="1200" dirty="0" smtClean="0">
                          <a:hlinkClick r:id="rId11"/>
                        </a:rPr>
                        <a:t>https://fingertips.phe.org.uk/profile-group/mental-health</a:t>
                      </a:r>
                      <a:endParaRPr lang="en-GB" sz="1200" dirty="0"/>
                    </a:p>
                    <a:p>
                      <a:endParaRPr lang="en-GB" sz="1200" dirty="0" smtClean="0"/>
                    </a:p>
                  </a:txBody>
                  <a:tcPr/>
                </a:tc>
              </a:tr>
              <a:tr h="370840">
                <a:tc>
                  <a:txBody>
                    <a:bodyPr/>
                    <a:lstStyle/>
                    <a:p>
                      <a:r>
                        <a:rPr lang="en-GB" sz="1200" dirty="0" smtClean="0"/>
                        <a:t>Learning Disabilities</a:t>
                      </a:r>
                      <a:endParaRPr lang="en-GB" sz="1200" dirty="0"/>
                    </a:p>
                  </a:txBody>
                  <a:tcPr/>
                </a:tc>
                <a:tc>
                  <a:txBody>
                    <a:bodyPr/>
                    <a:lstStyle/>
                    <a:p>
                      <a:r>
                        <a:rPr lang="en-GB" sz="1200" dirty="0" smtClean="0"/>
                        <a:t>Data about people with learning</a:t>
                      </a:r>
                      <a:r>
                        <a:rPr lang="en-GB" sz="1200" baseline="0" dirty="0" smtClean="0"/>
                        <a:t> </a:t>
                      </a:r>
                      <a:r>
                        <a:rPr lang="en-GB" sz="1200" dirty="0" smtClean="0"/>
                        <a:t> disabilities</a:t>
                      </a:r>
                      <a:r>
                        <a:rPr lang="en-GB" sz="1200" baseline="0" dirty="0" smtClean="0"/>
                        <a:t> </a:t>
                      </a:r>
                      <a:r>
                        <a:rPr lang="en-GB" sz="1200" dirty="0" smtClean="0"/>
                        <a:t>at LA level</a:t>
                      </a:r>
                      <a:endParaRPr lang="en-GB" sz="1200" dirty="0"/>
                    </a:p>
                  </a:txBody>
                  <a:tcPr/>
                </a:tc>
                <a:tc>
                  <a:txBody>
                    <a:bodyPr/>
                    <a:lstStyle/>
                    <a:p>
                      <a:r>
                        <a:rPr lang="en-GB" sz="1200" dirty="0" smtClean="0">
                          <a:hlinkClick r:id="rId12"/>
                        </a:rPr>
                        <a:t>https://fingertips.phe.org.uk/profile/learning-disabilities</a:t>
                      </a:r>
                      <a:endParaRPr lang="en-GB" sz="1200" dirty="0" smtClean="0"/>
                    </a:p>
                    <a:p>
                      <a:endParaRPr lang="en-GB" sz="1200" dirty="0"/>
                    </a:p>
                  </a:txBody>
                  <a:tcPr/>
                </a:tc>
              </a:tr>
            </a:tbl>
          </a:graphicData>
        </a:graphic>
      </p:graphicFrame>
    </p:spTree>
    <p:extLst>
      <p:ext uri="{BB962C8B-B14F-4D97-AF65-F5344CB8AC3E}">
        <p14:creationId xmlns:p14="http://schemas.microsoft.com/office/powerpoint/2010/main" xmlns="" val="28045606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568952" cy="576064"/>
          </a:xfrm>
        </p:spPr>
        <p:txBody>
          <a:bodyPr>
            <a:normAutofit/>
          </a:bodyPr>
          <a:lstStyle/>
          <a:p>
            <a:r>
              <a:rPr lang="en-GB" sz="2800" b="0" dirty="0" smtClean="0"/>
              <a:t>Other </a:t>
            </a:r>
            <a:r>
              <a:rPr lang="en-GB" sz="2800" b="0" dirty="0"/>
              <a:t>potential sources of data and </a:t>
            </a:r>
            <a:r>
              <a:rPr lang="en-GB" sz="2800" b="0" dirty="0" smtClean="0"/>
              <a:t>information</a:t>
            </a:r>
            <a:endParaRPr lang="en-GB" sz="2800" b="0" dirty="0"/>
          </a:p>
        </p:txBody>
      </p:sp>
      <p:sp>
        <p:nvSpPr>
          <p:cNvPr id="3" name="Content Placeholder 2"/>
          <p:cNvSpPr>
            <a:spLocks noGrp="1"/>
          </p:cNvSpPr>
          <p:nvPr>
            <p:ph idx="1"/>
          </p:nvPr>
        </p:nvSpPr>
        <p:spPr>
          <a:xfrm>
            <a:off x="467544" y="548680"/>
            <a:ext cx="8352928" cy="5112568"/>
          </a:xfrm>
        </p:spPr>
        <p:txBody>
          <a:bodyPr/>
          <a:lstStyle/>
          <a:p>
            <a:pPr>
              <a:buFont typeface="Arial" panose="020B0604020202020204" pitchFamily="34" charset="0"/>
              <a:buChar char="•"/>
            </a:pPr>
            <a:r>
              <a:rPr lang="en-GB" sz="1600" dirty="0" smtClean="0"/>
              <a:t>Getting It Right First Time (provider level data packs and reports on </a:t>
            </a:r>
            <a:r>
              <a:rPr lang="en-GB" sz="1600" dirty="0"/>
              <a:t>maternity </a:t>
            </a:r>
            <a:r>
              <a:rPr lang="en-GB" sz="1600" dirty="0" smtClean="0"/>
              <a:t>services, available </a:t>
            </a:r>
            <a:r>
              <a:rPr lang="en-GB" sz="1600" dirty="0"/>
              <a:t>from your local </a:t>
            </a:r>
            <a:r>
              <a:rPr lang="en-GB" sz="1600" dirty="0" smtClean="0"/>
              <a:t>provider):</a:t>
            </a:r>
          </a:p>
          <a:p>
            <a:pPr lvl="4"/>
            <a:r>
              <a:rPr lang="en-GB" sz="1600" dirty="0" smtClean="0"/>
              <a:t>Obstetrics and Gynaecology Review</a:t>
            </a:r>
          </a:p>
          <a:p>
            <a:pPr lvl="4"/>
            <a:r>
              <a:rPr lang="en-GB" sz="1600" dirty="0" smtClean="0"/>
              <a:t>NEQOS &amp; NHS I Provider Dashboard for Maternity </a:t>
            </a:r>
            <a:r>
              <a:rPr lang="en-GB" sz="1600" dirty="0"/>
              <a:t>S</a:t>
            </a:r>
            <a:r>
              <a:rPr lang="en-GB" sz="1600" dirty="0" smtClean="0"/>
              <a:t>ervices</a:t>
            </a:r>
          </a:p>
          <a:p>
            <a:pPr lvl="4"/>
            <a:r>
              <a:rPr lang="en-GB" sz="1600" dirty="0">
                <a:hlinkClick r:id="rId2"/>
              </a:rPr>
              <a:t>http://gettingitrightfirsttime.co.uk</a:t>
            </a:r>
            <a:r>
              <a:rPr lang="en-GB" sz="1600" dirty="0" smtClean="0">
                <a:hlinkClick r:id="rId2"/>
              </a:rPr>
              <a:t>/</a:t>
            </a:r>
            <a:endParaRPr lang="en-GB" sz="1600" dirty="0" smtClean="0"/>
          </a:p>
          <a:p>
            <a:pPr>
              <a:buFont typeface="Arial" panose="020B0604020202020204" pitchFamily="34" charset="0"/>
              <a:buChar char="•"/>
            </a:pPr>
            <a:r>
              <a:rPr lang="en-GB" sz="1600" dirty="0"/>
              <a:t>National maternity tariff </a:t>
            </a:r>
            <a:r>
              <a:rPr lang="en-GB" sz="1600" u="sng" dirty="0">
                <a:hlinkClick r:id="rId3"/>
              </a:rPr>
              <a:t>https://www.gov.uk/government/publications/national-tariff-payment-system-2014-to-2015</a:t>
            </a:r>
            <a:r>
              <a:rPr lang="en-GB" sz="1600" dirty="0"/>
              <a:t> Annex 4B.</a:t>
            </a:r>
          </a:p>
          <a:p>
            <a:pPr>
              <a:buFont typeface="Arial" panose="020B0604020202020204" pitchFamily="34" charset="0"/>
              <a:buChar char="•"/>
            </a:pPr>
            <a:r>
              <a:rPr lang="en-GB" sz="1600" dirty="0"/>
              <a:t>National maternity dataset  </a:t>
            </a:r>
            <a:r>
              <a:rPr lang="en-GB" sz="1600" u="sng" dirty="0">
                <a:hlinkClick r:id="rId4"/>
              </a:rPr>
              <a:t>http://content.digital.nhs.uk/maternityandchildren/maternity</a:t>
            </a:r>
            <a:endParaRPr lang="en-GB" sz="1600" dirty="0"/>
          </a:p>
          <a:p>
            <a:pPr>
              <a:buFont typeface="Arial" panose="020B0604020202020204" pitchFamily="34" charset="0"/>
              <a:buChar char="•"/>
            </a:pPr>
            <a:r>
              <a:rPr lang="en-GB" sz="1600" dirty="0" smtClean="0"/>
              <a:t>Local </a:t>
            </a:r>
            <a:r>
              <a:rPr lang="en-GB" sz="1600" dirty="0"/>
              <a:t>Maternity Voices Partnerships / Maternity Service Liaison Committees</a:t>
            </a:r>
          </a:p>
          <a:p>
            <a:pPr>
              <a:buFont typeface="Arial" panose="020B0604020202020204" pitchFamily="34" charset="0"/>
              <a:buChar char="•"/>
            </a:pPr>
            <a:r>
              <a:rPr lang="en-GB" sz="1600" dirty="0"/>
              <a:t>Local </a:t>
            </a:r>
            <a:r>
              <a:rPr lang="en-GB" sz="1600" dirty="0" err="1"/>
              <a:t>Healthwatches</a:t>
            </a:r>
            <a:endParaRPr lang="en-GB" sz="1600" dirty="0"/>
          </a:p>
          <a:p>
            <a:pPr>
              <a:buFont typeface="Arial" panose="020B0604020202020204" pitchFamily="34" charset="0"/>
              <a:buChar char="•"/>
            </a:pPr>
            <a:r>
              <a:rPr lang="en-GB" sz="1600" dirty="0"/>
              <a:t>Local Authority Public Health Teams</a:t>
            </a:r>
          </a:p>
          <a:p>
            <a:pPr>
              <a:buFont typeface="Arial" panose="020B0604020202020204" pitchFamily="34" charset="0"/>
              <a:buChar char="•"/>
            </a:pPr>
            <a:r>
              <a:rPr lang="en-GB" sz="1600" dirty="0"/>
              <a:t>Ambulance </a:t>
            </a:r>
            <a:r>
              <a:rPr lang="en-GB" sz="1600" dirty="0" smtClean="0"/>
              <a:t>Trusts</a:t>
            </a:r>
          </a:p>
          <a:p>
            <a:pPr>
              <a:buFont typeface="Arial" panose="020B0604020202020204" pitchFamily="34" charset="0"/>
              <a:buChar char="•"/>
            </a:pPr>
            <a:r>
              <a:rPr lang="en-GB" sz="1600" dirty="0" smtClean="0"/>
              <a:t>Child and Maternal Health, PHE: </a:t>
            </a:r>
            <a:r>
              <a:rPr lang="en-GB" sz="1600" dirty="0"/>
              <a:t>Collection of key data for CCGs and </a:t>
            </a:r>
            <a:r>
              <a:rPr lang="en-GB" sz="1600" dirty="0" smtClean="0"/>
              <a:t>LAs </a:t>
            </a:r>
            <a:r>
              <a:rPr lang="en-GB" sz="1600" dirty="0" smtClean="0">
                <a:hlinkClick r:id="rId5"/>
              </a:rPr>
              <a:t>https</a:t>
            </a:r>
            <a:r>
              <a:rPr lang="en-GB" sz="1600" dirty="0">
                <a:hlinkClick r:id="rId5"/>
              </a:rPr>
              <a:t>://</a:t>
            </a:r>
            <a:r>
              <a:rPr lang="en-GB" sz="1600" dirty="0" smtClean="0">
                <a:hlinkClick r:id="rId5"/>
              </a:rPr>
              <a:t>fingertips.phe.org.uk/profile-group/child-health</a:t>
            </a:r>
            <a:endParaRPr lang="en-GB" sz="1600" dirty="0" smtClean="0"/>
          </a:p>
          <a:p>
            <a:r>
              <a:rPr lang="en-GB" sz="1600" b="1" dirty="0" smtClean="0"/>
              <a:t>Coming </a:t>
            </a:r>
            <a:r>
              <a:rPr lang="en-GB" sz="1600" b="1" dirty="0"/>
              <a:t>Soon:</a:t>
            </a:r>
          </a:p>
          <a:p>
            <a:pPr>
              <a:buFont typeface="Arial" panose="020B0604020202020204" pitchFamily="34" charset="0"/>
              <a:buChar char="•"/>
            </a:pPr>
            <a:r>
              <a:rPr lang="en-GB" sz="1600" dirty="0"/>
              <a:t>National Maternity </a:t>
            </a:r>
            <a:r>
              <a:rPr lang="en-GB" sz="1600" dirty="0" smtClean="0"/>
              <a:t>Indicators developed from the Maternity Services Data Set (will </a:t>
            </a:r>
            <a:r>
              <a:rPr lang="en-GB" sz="1600" dirty="0"/>
              <a:t>be the definitive source of NHS maternity services </a:t>
            </a:r>
            <a:r>
              <a:rPr lang="en-GB" sz="1600" dirty="0" smtClean="0"/>
              <a:t>data available in an accessible tool). Also in development - Clinical Quality Improvement Metrics (CQIM)</a:t>
            </a:r>
          </a:p>
          <a:p>
            <a:pPr marL="895350" lvl="4" indent="0">
              <a:buNone/>
            </a:pPr>
            <a:endParaRPr lang="en-GB" sz="1300" dirty="0"/>
          </a:p>
        </p:txBody>
      </p:sp>
      <p:sp>
        <p:nvSpPr>
          <p:cNvPr id="5" name="Footer Placeholder 4"/>
          <p:cNvSpPr>
            <a:spLocks noGrp="1"/>
          </p:cNvSpPr>
          <p:nvPr>
            <p:ph type="ftr" sz="quarter" idx="11"/>
          </p:nvPr>
        </p:nvSpPr>
        <p:spPr>
          <a:xfrm>
            <a:off x="1044129" y="6309320"/>
            <a:ext cx="8064375" cy="549275"/>
          </a:xfrm>
        </p:spPr>
        <p:txBody>
          <a:bodyPr/>
          <a:lstStyle/>
          <a:p>
            <a:pPr>
              <a:defRPr/>
            </a:pPr>
            <a:r>
              <a:rPr lang="en-GB" dirty="0" smtClean="0">
                <a:solidFill>
                  <a:prstClr val="white"/>
                </a:solidFill>
              </a:rPr>
              <a:t>Other sources</a:t>
            </a:r>
            <a:endParaRPr lang="en-US" dirty="0">
              <a:solidFill>
                <a:prstClr val="white"/>
              </a:solidFill>
            </a:endParaRPr>
          </a:p>
        </p:txBody>
      </p:sp>
    </p:spTree>
    <p:extLst>
      <p:ext uri="{BB962C8B-B14F-4D97-AF65-F5344CB8AC3E}">
        <p14:creationId xmlns:p14="http://schemas.microsoft.com/office/powerpoint/2010/main" xmlns="" val="963189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4"/>
            <a:ext cx="8773541" cy="490066"/>
          </a:xfrm>
        </p:spPr>
        <p:txBody>
          <a:bodyPr>
            <a:noAutofit/>
          </a:bodyPr>
          <a:lstStyle/>
          <a:p>
            <a:r>
              <a:rPr lang="en-GB" sz="2800" dirty="0" smtClean="0"/>
              <a:t>Deprivation</a:t>
            </a:r>
            <a:endParaRPr lang="en-GB" sz="2800" dirty="0"/>
          </a:p>
        </p:txBody>
      </p:sp>
      <p:sp>
        <p:nvSpPr>
          <p:cNvPr id="4" name="Footer Placeholder 3"/>
          <p:cNvSpPr>
            <a:spLocks noGrp="1"/>
          </p:cNvSpPr>
          <p:nvPr>
            <p:ph type="ftr" sz="quarter" idx="11"/>
          </p:nvPr>
        </p:nvSpPr>
        <p:spPr/>
        <p:txBody>
          <a:bodyPr/>
          <a:lstStyle/>
          <a:p>
            <a:pPr>
              <a:defRPr/>
            </a:pPr>
            <a:r>
              <a:rPr lang="en-US" dirty="0">
                <a:solidFill>
                  <a:prstClr val="white"/>
                </a:solidFill>
              </a:rPr>
              <a:t>Local Maternity Service Packs - Population</a:t>
            </a:r>
          </a:p>
        </p:txBody>
      </p:sp>
      <p:sp>
        <p:nvSpPr>
          <p:cNvPr id="5" name="TextBox 4"/>
          <p:cNvSpPr txBox="1"/>
          <p:nvPr/>
        </p:nvSpPr>
        <p:spPr>
          <a:xfrm>
            <a:off x="24061" y="5916860"/>
            <a:ext cx="8928992" cy="507831"/>
          </a:xfrm>
          <a:prstGeom prst="rect">
            <a:avLst/>
          </a:prstGeom>
          <a:noFill/>
        </p:spPr>
        <p:txBody>
          <a:bodyPr wrap="square" rtlCol="0">
            <a:spAutoFit/>
          </a:bodyPr>
          <a:lstStyle/>
          <a:p>
            <a:r>
              <a:rPr lang="en-GB" sz="900" dirty="0">
                <a:solidFill>
                  <a:schemeClr val="tx1">
                    <a:lumMod val="50000"/>
                    <a:lumOff val="50000"/>
                  </a:schemeClr>
                </a:solidFill>
                <a:latin typeface="+mn-lt"/>
              </a:rPr>
              <a:t>Source data: </a:t>
            </a:r>
            <a:r>
              <a:rPr lang="en-GB" sz="900" dirty="0" smtClean="0">
                <a:solidFill>
                  <a:schemeClr val="tx1">
                    <a:lumMod val="50000"/>
                    <a:lumOff val="50000"/>
                  </a:schemeClr>
                </a:solidFill>
                <a:latin typeface="+mn-lt"/>
              </a:rPr>
              <a:t>IMD 2015, DCLG</a:t>
            </a:r>
          </a:p>
          <a:p>
            <a:r>
              <a:rPr lang="en-GB" sz="900" dirty="0" smtClean="0">
                <a:solidFill>
                  <a:schemeClr val="tx1">
                    <a:lumMod val="50000"/>
                    <a:lumOff val="50000"/>
                  </a:schemeClr>
                </a:solidFill>
                <a:latin typeface="+mn-lt"/>
              </a:rPr>
              <a:t>Link: </a:t>
            </a:r>
            <a:r>
              <a:rPr lang="en-GB" sz="900" dirty="0">
                <a:solidFill>
                  <a:srgbClr val="FF0000"/>
                </a:solidFill>
                <a:latin typeface="+mn-lt"/>
                <a:hlinkClick r:id="rId3"/>
              </a:rPr>
              <a:t>https://</a:t>
            </a:r>
            <a:r>
              <a:rPr lang="en-GB" sz="900" dirty="0" smtClean="0">
                <a:solidFill>
                  <a:srgbClr val="FF0000"/>
                </a:solidFill>
                <a:latin typeface="+mn-lt"/>
                <a:hlinkClick r:id="rId3"/>
              </a:rPr>
              <a:t>www.gov.uk/government/statistics/english-indices-of-deprivation-2015</a:t>
            </a:r>
            <a:endParaRPr lang="en-GB" sz="900" dirty="0" smtClean="0">
              <a:solidFill>
                <a:srgbClr val="FF0000"/>
              </a:solidFill>
              <a:latin typeface="+mn-lt"/>
            </a:endParaRPr>
          </a:p>
          <a:p>
            <a:endParaRPr lang="en-GB" sz="900" dirty="0">
              <a:solidFill>
                <a:srgbClr val="FF0000"/>
              </a:solidFill>
              <a:latin typeface="+mn-lt"/>
            </a:endParaRPr>
          </a:p>
        </p:txBody>
      </p:sp>
      <p:sp>
        <p:nvSpPr>
          <p:cNvPr id="6" name="Slide Number Placeholder 3"/>
          <p:cNvSpPr>
            <a:spLocks noGrp="1"/>
          </p:cNvSpPr>
          <p:nvPr>
            <p:ph type="sldNum" sz="quarter" idx="10"/>
          </p:nvPr>
        </p:nvSpPr>
        <p:spPr>
          <a:xfrm>
            <a:off x="0" y="6308725"/>
            <a:ext cx="9144000" cy="549275"/>
          </a:xfrm>
        </p:spPr>
        <p:txBody>
          <a:bodyPr/>
          <a:lstStyle/>
          <a:p>
            <a:pPr marL="531813">
              <a:defRPr/>
            </a:pPr>
            <a:r>
              <a:rPr lang="en-US" dirty="0" smtClean="0">
                <a:solidFill>
                  <a:prstClr val="white"/>
                </a:solidFill>
              </a:rPr>
              <a:t>  </a:t>
            </a:r>
            <a:fld id="{2565FA6D-D4C8-4C4C-AC4B-3269734D34D8}" type="slidenum">
              <a:rPr lang="en-US" smtClean="0">
                <a:solidFill>
                  <a:prstClr val="white"/>
                </a:solidFill>
              </a:rPr>
              <a:pPr marL="531813">
                <a:defRPr/>
              </a:pPr>
              <a:t>8</a:t>
            </a:fld>
            <a:endParaRPr lang="en-US" dirty="0">
              <a:solidFill>
                <a:prstClr val="white"/>
              </a:solidFill>
            </a:endParaRPr>
          </a:p>
        </p:txBody>
      </p:sp>
      <p:sp>
        <p:nvSpPr>
          <p:cNvPr id="7" name="Footer Placeholder 4"/>
          <p:cNvSpPr txBox="1">
            <a:spLocks/>
          </p:cNvSpPr>
          <p:nvPr/>
        </p:nvSpPr>
        <p:spPr>
          <a:xfrm>
            <a:off x="899592"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US" smtClean="0">
                <a:solidFill>
                  <a:prstClr val="white"/>
                </a:solidFill>
              </a:rPr>
              <a:t>Local Maternity Service Packs - Population</a:t>
            </a:r>
            <a:endParaRPr lang="en-US" dirty="0">
              <a:solidFill>
                <a:prstClr val="white"/>
              </a:solidFill>
            </a:endParaRPr>
          </a:p>
        </p:txBody>
      </p:sp>
      <p:pic>
        <p:nvPicPr>
          <p:cNvPr id="3" name="Picture 2"/>
          <p:cNvPicPr>
            <a:picLocks/>
          </p:cNvPicPr>
          <p:nvPr/>
        </p:nvPicPr>
        <p:blipFill>
          <a:blip r:embed="rId4" cstate="email">
            <a:extLst>
              <a:ext uri="{28A0092B-C50C-407E-A947-70E740481C1C}">
                <a14:useLocalDpi xmlns:a14="http://schemas.microsoft.com/office/drawing/2010/main" xmlns="" val="0"/>
              </a:ext>
            </a:extLst>
          </a:blip>
          <a:stretch>
            <a:fillRect/>
          </a:stretch>
        </p:blipFill>
        <p:spPr>
          <a:xfrm>
            <a:off x="825500" y="825500"/>
            <a:ext cx="3937000" cy="5080000"/>
          </a:xfrm>
          <a:prstGeom prst="rect">
            <a:avLst/>
          </a:prstGeom>
        </p:spPr>
      </p:pic>
      <p:pic>
        <p:nvPicPr>
          <p:cNvPr id="9218"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715001" y="317501"/>
            <a:ext cx="2166073" cy="571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7394375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Acknowledgements</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dirty="0"/>
              <a:t>Data provided by National Child and Maternal Health Intelligence Network</a:t>
            </a:r>
          </a:p>
          <a:p>
            <a:pPr>
              <a:buFont typeface="Arial" panose="020B0604020202020204" pitchFamily="34" charset="0"/>
              <a:buChar char="•"/>
            </a:pPr>
            <a:r>
              <a:rPr lang="en-GB" dirty="0" smtClean="0"/>
              <a:t>Find </a:t>
            </a:r>
            <a:r>
              <a:rPr lang="en-GB" dirty="0"/>
              <a:t>guidance on using statistics and other intelligence resources </a:t>
            </a:r>
            <a:r>
              <a:rPr lang="en-GB" dirty="0" smtClean="0"/>
              <a:t>here </a:t>
            </a:r>
            <a:r>
              <a:rPr lang="en-GB" dirty="0"/>
              <a:t>- </a:t>
            </a:r>
            <a:r>
              <a:rPr lang="en-GB" u="sng" dirty="0">
                <a:hlinkClick r:id="rId2"/>
              </a:rPr>
              <a:t>www.gov.uk/guidance/child-and-maternal-health-data-and-intelligence-a-guide-for-health-professionals</a:t>
            </a:r>
            <a:endParaRPr lang="en-GB" dirty="0"/>
          </a:p>
          <a:p>
            <a:pPr>
              <a:buFont typeface="Arial" panose="020B0604020202020204" pitchFamily="34" charset="0"/>
              <a:buChar char="•"/>
            </a:pPr>
            <a:r>
              <a:rPr lang="en-GB" dirty="0"/>
              <a:t>For child and maternal health data on PHE’s Fingertips tool visit </a:t>
            </a:r>
            <a:r>
              <a:rPr lang="en-GB" dirty="0" smtClean="0"/>
              <a:t>fingertips.phe.org.uk</a:t>
            </a:r>
          </a:p>
          <a:p>
            <a:pPr>
              <a:buFont typeface="Arial" panose="020B0604020202020204" pitchFamily="34" charset="0"/>
              <a:buChar char="•"/>
            </a:pPr>
            <a:r>
              <a:rPr lang="en-GB" dirty="0"/>
              <a:t>Packs produced by Local Knowledge and Intelligence Service, Yorkshire &amp; the </a:t>
            </a:r>
            <a:r>
              <a:rPr lang="en-GB" dirty="0" smtClean="0"/>
              <a:t>Humber</a:t>
            </a:r>
            <a:endParaRPr lang="en-GB" dirty="0"/>
          </a:p>
          <a:p>
            <a:pPr marL="0" indent="0">
              <a:buNone/>
            </a:pPr>
            <a:r>
              <a:rPr lang="en-GB" dirty="0" smtClean="0"/>
              <a:t>With </a:t>
            </a:r>
            <a:r>
              <a:rPr lang="en-GB" dirty="0"/>
              <a:t>thanks to Helen Christmas, Helen Duncan, Matthew Jolly, Jamie Day for guidance and input. </a:t>
            </a:r>
          </a:p>
          <a:p>
            <a:pPr marL="0" indent="0">
              <a:buNone/>
            </a:pPr>
            <a:endParaRPr lang="en-GB" dirty="0" smtClean="0"/>
          </a:p>
          <a:p>
            <a:pPr marL="0" indent="0">
              <a:buNone/>
            </a:pPr>
            <a:r>
              <a:rPr lang="en-GB" dirty="0" smtClean="0"/>
              <a:t>Contact</a:t>
            </a:r>
            <a:r>
              <a:rPr lang="en-GB" dirty="0"/>
              <a:t>: </a:t>
            </a:r>
            <a:endParaRPr lang="en-GB" dirty="0">
              <a:hlinkClick r:id="rId3"/>
            </a:endParaRPr>
          </a:p>
          <a:p>
            <a:pPr marL="0" indent="0"/>
            <a:r>
              <a:rPr lang="en-GB" smtClean="0">
                <a:hlinkClick r:id="rId3"/>
              </a:rPr>
              <a:t>verity.bellamy@phe.gov.uk</a:t>
            </a:r>
            <a:endParaRPr lang="en-GB" dirty="0"/>
          </a:p>
          <a:p>
            <a:endParaRPr lang="en-GB"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80</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GB" smtClean="0">
                <a:solidFill>
                  <a:prstClr val="white"/>
                </a:solidFill>
              </a:rPr>
              <a:t>Local Maternity Service Packs</a:t>
            </a:r>
            <a:endParaRPr lang="en-US" dirty="0">
              <a:solidFill>
                <a:prstClr val="white"/>
              </a:solidFill>
            </a:endParaRPr>
          </a:p>
        </p:txBody>
      </p:sp>
    </p:spTree>
    <p:extLst>
      <p:ext uri="{BB962C8B-B14F-4D97-AF65-F5344CB8AC3E}">
        <p14:creationId xmlns:p14="http://schemas.microsoft.com/office/powerpoint/2010/main" xmlns="" val="30344027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00" y="116632"/>
            <a:ext cx="8028000" cy="648072"/>
          </a:xfrm>
        </p:spPr>
        <p:txBody>
          <a:bodyPr>
            <a:normAutofit/>
          </a:bodyPr>
          <a:lstStyle/>
          <a:p>
            <a:r>
              <a:rPr lang="en-GB" sz="2800" b="0" dirty="0" smtClean="0"/>
              <a:t>Appendix 1. Methodology</a:t>
            </a:r>
            <a:endParaRPr lang="en-GB" sz="2800" b="0" dirty="0"/>
          </a:p>
        </p:txBody>
      </p:sp>
      <p:sp>
        <p:nvSpPr>
          <p:cNvPr id="3" name="Content Placeholder 2"/>
          <p:cNvSpPr>
            <a:spLocks noGrp="1"/>
          </p:cNvSpPr>
          <p:nvPr>
            <p:ph idx="1"/>
          </p:nvPr>
        </p:nvSpPr>
        <p:spPr>
          <a:xfrm>
            <a:off x="179512" y="980728"/>
            <a:ext cx="8856984" cy="4739679"/>
          </a:xfrm>
        </p:spPr>
        <p:txBody>
          <a:bodyPr/>
          <a:lstStyle/>
          <a:p>
            <a:pPr marL="0" indent="0"/>
            <a:r>
              <a:rPr lang="en-GB" sz="1600" b="1" dirty="0" smtClean="0">
                <a:solidFill>
                  <a:srgbClr val="00AE9E"/>
                </a:solidFill>
              </a:rPr>
              <a:t>Which geographical areas have been included for your STP area?</a:t>
            </a:r>
          </a:p>
          <a:p>
            <a:pPr marL="0" indent="0"/>
            <a:r>
              <a:rPr lang="en-GB" sz="1600" dirty="0" smtClean="0"/>
              <a:t>Where data are available at CCG level these have been used in preference. Where CCG data are not available local authority values have been used.</a:t>
            </a:r>
          </a:p>
          <a:p>
            <a:pPr marL="0" indent="0"/>
            <a:r>
              <a:rPr lang="en-GB" sz="1600" dirty="0" smtClean="0"/>
              <a:t>Populations in an STP have been assigned to CCG and LA by the </a:t>
            </a:r>
            <a:r>
              <a:rPr lang="en-GB" sz="1600" dirty="0"/>
              <a:t>number of people </a:t>
            </a:r>
            <a:r>
              <a:rPr lang="en-GB" sz="1600" dirty="0" smtClean="0"/>
              <a:t>registered </a:t>
            </a:r>
            <a:r>
              <a:rPr lang="en-GB" sz="1600" dirty="0"/>
              <a:t>with a GP practice in April 2017. </a:t>
            </a:r>
            <a:r>
              <a:rPr lang="en-GB" sz="1600" dirty="0" smtClean="0"/>
              <a:t>For local authority this </a:t>
            </a:r>
            <a:r>
              <a:rPr lang="en-GB" sz="1600" dirty="0"/>
              <a:t>was formed using the population by LSOA and these were then aggregated to a </a:t>
            </a:r>
            <a:r>
              <a:rPr lang="en-GB" sz="1600" dirty="0" smtClean="0"/>
              <a:t>lower </a:t>
            </a:r>
            <a:r>
              <a:rPr lang="en-GB" sz="1600" dirty="0"/>
              <a:t>tier local authority </a:t>
            </a:r>
            <a:r>
              <a:rPr lang="en-GB" sz="1600" dirty="0" smtClean="0"/>
              <a:t>level; any </a:t>
            </a:r>
            <a:r>
              <a:rPr lang="en-GB" sz="1600" dirty="0"/>
              <a:t>population less than 5 has been </a:t>
            </a:r>
            <a:r>
              <a:rPr lang="en-GB" sz="1600" dirty="0" smtClean="0"/>
              <a:t>removed. This was provided by NHS England.</a:t>
            </a:r>
            <a:endParaRPr lang="en-GB" sz="1600" dirty="0"/>
          </a:p>
          <a:p>
            <a:pPr marL="0" indent="0"/>
            <a:r>
              <a:rPr lang="en-GB" sz="1600" dirty="0" smtClean="0"/>
              <a:t>Upper and lower tier local authorities are included for an STP where more than 5% of the population of the local authority is within the STP boundary. E.g. Nottinghamshire is included in the upper tier local authority charts for both Nottinghamshire STP and South Yorkshire and Bassetlaw STP as 84% of the population of reside within Nottinghamshire STP boundary and 14% within the South Yorkshire and Bassetlaw STP boundary..</a:t>
            </a:r>
          </a:p>
          <a:p>
            <a:pPr marL="0" indent="0"/>
            <a:r>
              <a:rPr lang="en-GB" sz="1600" dirty="0" smtClean="0"/>
              <a:t>Trusts are included for an STP area where more than 20% of births in one of the relevant CCGs occurred there (defined as CCG of responsibility in HES)</a:t>
            </a:r>
          </a:p>
          <a:p>
            <a:pPr marL="0" indent="0"/>
            <a:r>
              <a:rPr lang="en-GB" sz="1400" dirty="0" smtClean="0"/>
              <a:t> </a:t>
            </a:r>
            <a:endParaRPr lang="en-GB" sz="1400"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81</a:t>
            </a:fld>
            <a:endParaRPr lang="en-US" dirty="0">
              <a:solidFill>
                <a:prstClr val="white"/>
              </a:solidFill>
            </a:endParaRPr>
          </a:p>
        </p:txBody>
      </p:sp>
      <p:sp>
        <p:nvSpPr>
          <p:cNvPr id="5" name="Footer Placeholder 4"/>
          <p:cNvSpPr>
            <a:spLocks noGrp="1"/>
          </p:cNvSpPr>
          <p:nvPr>
            <p:ph type="ftr" sz="quarter" idx="11"/>
          </p:nvPr>
        </p:nvSpPr>
        <p:spPr>
          <a:xfrm>
            <a:off x="899592" y="6309320"/>
            <a:ext cx="8064375" cy="549275"/>
          </a:xfrm>
        </p:spPr>
        <p:txBody>
          <a:bodyPr/>
          <a:lstStyle/>
          <a:p>
            <a:pPr>
              <a:defRPr/>
            </a:pPr>
            <a:r>
              <a:rPr lang="en-GB" dirty="0" smtClean="0">
                <a:solidFill>
                  <a:prstClr val="white"/>
                </a:solidFill>
              </a:rPr>
              <a:t>Local Maternity Service Packs</a:t>
            </a:r>
            <a:endParaRPr lang="en-US" dirty="0">
              <a:solidFill>
                <a:prstClr val="white"/>
              </a:solidFill>
            </a:endParaRPr>
          </a:p>
        </p:txBody>
      </p:sp>
    </p:spTree>
    <p:extLst>
      <p:ext uri="{BB962C8B-B14F-4D97-AF65-F5344CB8AC3E}">
        <p14:creationId xmlns:p14="http://schemas.microsoft.com/office/powerpoint/2010/main" xmlns="" val="13956077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506" y="908720"/>
            <a:ext cx="8858989" cy="4739679"/>
          </a:xfrm>
        </p:spPr>
        <p:txBody>
          <a:bodyPr/>
          <a:lstStyle/>
          <a:p>
            <a:r>
              <a:rPr lang="en-GB" b="1" dirty="0" smtClean="0">
                <a:solidFill>
                  <a:srgbClr val="00AE9E"/>
                </a:solidFill>
              </a:rPr>
              <a:t>How have STP values been calculated?</a:t>
            </a:r>
            <a:endParaRPr lang="en-GB" b="1" dirty="0">
              <a:solidFill>
                <a:srgbClr val="00AE9E"/>
              </a:solidFill>
            </a:endParaRPr>
          </a:p>
          <a:p>
            <a:r>
              <a:rPr lang="en-GB" sz="1600" dirty="0" smtClean="0"/>
              <a:t>Counts (by CCG):</a:t>
            </a:r>
          </a:p>
          <a:p>
            <a:pPr marL="0" indent="0"/>
            <a:r>
              <a:rPr lang="en-GB" sz="1600" dirty="0" smtClean="0"/>
              <a:t>Where CCG values are available the STP count is simply summed from the relevant CCGs.  The exception being that pre 1617 data for NHS Cumbria the count has been assigned based on the proportion of the population in West, North and East Cumbria (62%) and Lancashire and South Cumbria (38%).  Where numerator and denominator are available proportions and crude rates for STPs have been calculated using these summed values, and confidence intervals are calculated based on these.</a:t>
            </a:r>
          </a:p>
          <a:p>
            <a:pPr marL="0" indent="0"/>
            <a:r>
              <a:rPr lang="en-GB" sz="1600" dirty="0" smtClean="0"/>
              <a:t>Counts (by LA)</a:t>
            </a:r>
          </a:p>
          <a:p>
            <a:pPr marL="0" indent="0"/>
            <a:r>
              <a:rPr lang="en-GB" sz="1600" dirty="0" smtClean="0"/>
              <a:t>Where only LA values are available for an indicator the count has been assigned to an STP based on the proportion of the population within the STP e.g. in the previous example 84% of the local authority count for a particular indicator for Nottinghamshire would be assigned to Nottinghamshire STP and 14% to South Yorkshire and Bassetlaw. STP estimates are summed from these proportional value from all local authorities which have any population within the STP, including those which contribute less than 5%. </a:t>
            </a:r>
            <a:r>
              <a:rPr lang="en-GB" sz="1600" dirty="0"/>
              <a:t>Where numerator and denominator are available proportions and crude rates </a:t>
            </a:r>
            <a:r>
              <a:rPr lang="en-GB" sz="1600" dirty="0" smtClean="0"/>
              <a:t>for STPs have </a:t>
            </a:r>
            <a:r>
              <a:rPr lang="en-GB" sz="1600" dirty="0"/>
              <a:t>been calculated using these summed values, and confidence intervals are calculated based on </a:t>
            </a:r>
            <a:r>
              <a:rPr lang="en-GB" sz="1600" dirty="0" smtClean="0"/>
              <a:t>these.</a:t>
            </a:r>
            <a:endParaRPr lang="en-GB" sz="1600"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82</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GB" smtClean="0">
                <a:solidFill>
                  <a:prstClr val="white"/>
                </a:solidFill>
              </a:rPr>
              <a:t>Local Maternity Service Packs</a:t>
            </a:r>
            <a:endParaRPr lang="en-US" dirty="0">
              <a:solidFill>
                <a:prstClr val="white"/>
              </a:solidFill>
            </a:endParaRPr>
          </a:p>
        </p:txBody>
      </p:sp>
      <p:sp>
        <p:nvSpPr>
          <p:cNvPr id="6" name="Title 1"/>
          <p:cNvSpPr txBox="1">
            <a:spLocks/>
          </p:cNvSpPr>
          <p:nvPr/>
        </p:nvSpPr>
        <p:spPr>
          <a:xfrm>
            <a:off x="144400" y="116632"/>
            <a:ext cx="8028000" cy="648072"/>
          </a:xfrm>
          <a:prstGeom prst="rect">
            <a:avLst/>
          </a:prstGeom>
        </p:spPr>
        <p:txBody>
          <a:bodyPr vert="horz" lIns="0" tIns="0" rIns="0" bIns="0" rtlCol="0" anchor="t" anchorCtr="0">
            <a:normAutofit/>
          </a:bodyPr>
          <a:lstStyle>
            <a:lvl1pPr algn="l" rtl="0" eaLnBrk="0" fontAlgn="base" hangingPunct="0">
              <a:spcBef>
                <a:spcPct val="0"/>
              </a:spcBef>
              <a:spcAft>
                <a:spcPct val="0"/>
              </a:spcAft>
              <a:defRPr sz="3600" b="1" kern="1200" spc="-150" baseline="0">
                <a:solidFill>
                  <a:srgbClr val="00AE9E"/>
                </a:solidFill>
                <a:latin typeface="Arial" pitchFamily="34" charset="0"/>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GB" sz="2800" b="0" dirty="0" smtClean="0"/>
              <a:t>Appendix 1. Methodology (continued)</a:t>
            </a:r>
            <a:endParaRPr lang="en-GB" sz="2800" b="0" dirty="0"/>
          </a:p>
        </p:txBody>
      </p:sp>
    </p:spTree>
    <p:extLst>
      <p:ext uri="{BB962C8B-B14F-4D97-AF65-F5344CB8AC3E}">
        <p14:creationId xmlns:p14="http://schemas.microsoft.com/office/powerpoint/2010/main" xmlns="" val="29841302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506" y="908720"/>
            <a:ext cx="8858989" cy="4739679"/>
          </a:xfrm>
        </p:spPr>
        <p:txBody>
          <a:bodyPr/>
          <a:lstStyle/>
          <a:p>
            <a:r>
              <a:rPr lang="en-GB" b="1" dirty="0" smtClean="0">
                <a:solidFill>
                  <a:srgbClr val="00AE9E"/>
                </a:solidFill>
              </a:rPr>
              <a:t>How have STP values been calculated?</a:t>
            </a:r>
            <a:endParaRPr lang="en-GB" b="1" dirty="0">
              <a:solidFill>
                <a:srgbClr val="00AE9E"/>
              </a:solidFill>
            </a:endParaRPr>
          </a:p>
          <a:p>
            <a:r>
              <a:rPr lang="en-GB" sz="1600" dirty="0" smtClean="0"/>
              <a:t>Rates:</a:t>
            </a:r>
          </a:p>
          <a:p>
            <a:pPr marL="0" indent="0"/>
            <a:r>
              <a:rPr lang="en-GB" sz="1600" dirty="0" smtClean="0"/>
              <a:t>Where only rates are available STP values have been estimated using a population weighted average.  i.e. the rate for each LA or CCG is multiplied by the population within the STP, these values are summed and divided by the total population for the STP area to give an STP estimate.  No confidence intervals can be calculated for these values and they are indicated in charts as ‘not evaluated’.   </a:t>
            </a:r>
            <a:endParaRPr lang="en-GB" sz="1600"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83</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GB" smtClean="0">
                <a:solidFill>
                  <a:prstClr val="white"/>
                </a:solidFill>
              </a:rPr>
              <a:t>Local Maternity Service Packs</a:t>
            </a:r>
            <a:endParaRPr lang="en-US" dirty="0">
              <a:solidFill>
                <a:prstClr val="white"/>
              </a:solidFill>
            </a:endParaRPr>
          </a:p>
        </p:txBody>
      </p:sp>
      <p:sp>
        <p:nvSpPr>
          <p:cNvPr id="6" name="Title 1"/>
          <p:cNvSpPr txBox="1">
            <a:spLocks/>
          </p:cNvSpPr>
          <p:nvPr/>
        </p:nvSpPr>
        <p:spPr>
          <a:xfrm>
            <a:off x="144400" y="116632"/>
            <a:ext cx="8028000" cy="648072"/>
          </a:xfrm>
          <a:prstGeom prst="rect">
            <a:avLst/>
          </a:prstGeom>
        </p:spPr>
        <p:txBody>
          <a:bodyPr vert="horz" lIns="0" tIns="0" rIns="0" bIns="0" rtlCol="0" anchor="t" anchorCtr="0">
            <a:normAutofit/>
          </a:bodyPr>
          <a:lstStyle>
            <a:lvl1pPr algn="l" rtl="0" eaLnBrk="0" fontAlgn="base" hangingPunct="0">
              <a:spcBef>
                <a:spcPct val="0"/>
              </a:spcBef>
              <a:spcAft>
                <a:spcPct val="0"/>
              </a:spcAft>
              <a:defRPr sz="3600" b="1" kern="1200" spc="-150" baseline="0">
                <a:solidFill>
                  <a:srgbClr val="00AE9E"/>
                </a:solidFill>
                <a:latin typeface="Arial" pitchFamily="34" charset="0"/>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GB" sz="2800" b="0" dirty="0" smtClean="0"/>
              <a:t>Appendix 1. Methodology (continued)</a:t>
            </a:r>
            <a:endParaRPr lang="en-GB" sz="2800" b="0" dirty="0"/>
          </a:p>
        </p:txBody>
      </p:sp>
    </p:spTree>
    <p:extLst>
      <p:ext uri="{BB962C8B-B14F-4D97-AF65-F5344CB8AC3E}">
        <p14:creationId xmlns:p14="http://schemas.microsoft.com/office/powerpoint/2010/main" xmlns="" val="1346792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12968" cy="504056"/>
          </a:xfrm>
        </p:spPr>
        <p:txBody>
          <a:bodyPr>
            <a:normAutofit/>
          </a:bodyPr>
          <a:lstStyle/>
          <a:p>
            <a:r>
              <a:rPr lang="en-GB" sz="2800" b="0" dirty="0" smtClean="0"/>
              <a:t>Population projections – Females 15-44</a:t>
            </a:r>
            <a:endParaRPr lang="en-GB" sz="2800" b="0"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9</a:t>
            </a:fld>
            <a:endParaRPr lang="en-US" dirty="0">
              <a:solidFill>
                <a:prstClr val="white"/>
              </a:solidFill>
            </a:endParaRPr>
          </a:p>
        </p:txBody>
      </p:sp>
      <p:sp>
        <p:nvSpPr>
          <p:cNvPr id="5" name="Footer Placeholder 4"/>
          <p:cNvSpPr>
            <a:spLocks noGrp="1"/>
          </p:cNvSpPr>
          <p:nvPr>
            <p:ph type="ftr" sz="quarter" idx="11"/>
          </p:nvPr>
        </p:nvSpPr>
        <p:spPr>
          <a:xfrm>
            <a:off x="899592" y="6308725"/>
            <a:ext cx="8064375" cy="549275"/>
          </a:xfrm>
        </p:spPr>
        <p:txBody>
          <a:bodyPr/>
          <a:lstStyle/>
          <a:p>
            <a:pPr>
              <a:defRPr/>
            </a:pPr>
            <a:r>
              <a:rPr lang="en-US" dirty="0">
                <a:solidFill>
                  <a:prstClr val="white"/>
                </a:solidFill>
              </a:rPr>
              <a:t>Local Maternity Service Packs - Population</a:t>
            </a:r>
          </a:p>
        </p:txBody>
      </p:sp>
      <p:sp>
        <p:nvSpPr>
          <p:cNvPr id="3" name="TextBox 2"/>
          <p:cNvSpPr txBox="1"/>
          <p:nvPr/>
        </p:nvSpPr>
        <p:spPr>
          <a:xfrm>
            <a:off x="35496" y="5949280"/>
            <a:ext cx="8928992" cy="507831"/>
          </a:xfrm>
          <a:prstGeom prst="rect">
            <a:avLst/>
          </a:prstGeom>
          <a:noFill/>
        </p:spPr>
        <p:txBody>
          <a:bodyPr wrap="square" rtlCol="0">
            <a:spAutoFit/>
          </a:bodyPr>
          <a:lstStyle/>
          <a:p>
            <a:r>
              <a:rPr lang="en-GB" sz="900" dirty="0">
                <a:solidFill>
                  <a:schemeClr val="tx1">
                    <a:lumMod val="50000"/>
                    <a:lumOff val="50000"/>
                  </a:schemeClr>
                </a:solidFill>
              </a:rPr>
              <a:t>Source data: 2014-based Subnational population </a:t>
            </a:r>
            <a:r>
              <a:rPr lang="en-GB" sz="900" dirty="0" smtClean="0">
                <a:solidFill>
                  <a:schemeClr val="tx1">
                    <a:lumMod val="50000"/>
                    <a:lumOff val="50000"/>
                  </a:schemeClr>
                </a:solidFill>
              </a:rPr>
              <a:t>projections, ONS</a:t>
            </a:r>
          </a:p>
          <a:p>
            <a:r>
              <a:rPr lang="en-GB" sz="900" dirty="0" smtClean="0">
                <a:solidFill>
                  <a:schemeClr val="tx1">
                    <a:lumMod val="50000"/>
                    <a:lumOff val="50000"/>
                  </a:schemeClr>
                </a:solidFill>
              </a:rPr>
              <a:t>Link: </a:t>
            </a:r>
            <a:r>
              <a:rPr lang="en-GB" sz="900" dirty="0" smtClean="0">
                <a:solidFill>
                  <a:schemeClr val="tx1">
                    <a:lumMod val="50000"/>
                    <a:lumOff val="50000"/>
                  </a:schemeClr>
                </a:solidFill>
                <a:hlinkClick r:id="rId3"/>
              </a:rPr>
              <a:t>https</a:t>
            </a:r>
            <a:r>
              <a:rPr lang="en-GB" sz="900" dirty="0">
                <a:solidFill>
                  <a:schemeClr val="tx1">
                    <a:lumMod val="50000"/>
                    <a:lumOff val="50000"/>
                  </a:schemeClr>
                </a:solidFill>
                <a:hlinkClick r:id="rId3"/>
              </a:rPr>
              <a:t>://</a:t>
            </a:r>
            <a:r>
              <a:rPr lang="en-GB" sz="900" dirty="0" smtClean="0">
                <a:solidFill>
                  <a:schemeClr val="tx1">
                    <a:lumMod val="50000"/>
                    <a:lumOff val="50000"/>
                  </a:schemeClr>
                </a:solidFill>
                <a:hlinkClick r:id="rId3"/>
              </a:rPr>
              <a:t>www.ons.gov.uk/peoplepopulationandcommunity/populationandmigration/populationprojections</a:t>
            </a:r>
            <a:endParaRPr lang="en-GB" sz="900" dirty="0" smtClean="0">
              <a:solidFill>
                <a:schemeClr val="tx1">
                  <a:lumMod val="50000"/>
                  <a:lumOff val="50000"/>
                </a:schemeClr>
              </a:solidFill>
            </a:endParaRPr>
          </a:p>
          <a:p>
            <a:endParaRPr lang="en-GB" sz="900" dirty="0">
              <a:solidFill>
                <a:schemeClr val="tx1">
                  <a:lumMod val="50000"/>
                  <a:lumOff val="50000"/>
                </a:schemeClr>
              </a:solidFill>
            </a:endParaRPr>
          </a:p>
        </p:txBody>
      </p:sp>
      <p:sp>
        <p:nvSpPr>
          <p:cNvPr id="8" name="TextBox 7"/>
          <p:cNvSpPr txBox="1"/>
          <p:nvPr/>
        </p:nvSpPr>
        <p:spPr>
          <a:xfrm>
            <a:off x="4847410" y="5702495"/>
            <a:ext cx="3922869" cy="230832"/>
          </a:xfrm>
          <a:prstGeom prst="rect">
            <a:avLst/>
          </a:prstGeom>
          <a:noFill/>
        </p:spPr>
        <p:txBody>
          <a:bodyPr wrap="none" rtlCol="0">
            <a:spAutoFit/>
          </a:bodyPr>
          <a:lstStyle/>
          <a:p>
            <a:r>
              <a:rPr lang="en-GB" sz="900" dirty="0" smtClean="0">
                <a:solidFill>
                  <a:srgbClr val="FF0000"/>
                </a:solidFill>
              </a:rPr>
              <a:t>Values in red show increase or decrease in population from 2014 to 2034</a:t>
            </a:r>
            <a:endParaRPr lang="en-GB" sz="900" dirty="0">
              <a:solidFill>
                <a:srgbClr val="FF0000"/>
              </a:solidFill>
            </a:endParaRPr>
          </a:p>
        </p:txBody>
      </p:sp>
      <p:pic>
        <p:nvPicPr>
          <p:cNvPr id="6146"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90500" y="635000"/>
            <a:ext cx="8655043" cy="508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82159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3">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AE9E"/>
      </a:hlink>
      <a:folHlink>
        <a:srgbClr val="00AE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2" ma:contentTypeDescription="Create a new document." ma:contentTypeScope="" ma:versionID="90abed70ebe52a91dc341b84b028ecb3">
  <xsd:schema xmlns:xsd="http://www.w3.org/2001/XMLSchema" xmlns:xs="http://www.w3.org/2001/XMLSchema" xmlns:p="http://schemas.microsoft.com/office/2006/metadata/properties" xmlns:ns1="http://schemas.microsoft.com/sharepoint/v3" targetNamespace="http://schemas.microsoft.com/office/2006/metadata/properties" ma:root="true" ma:fieldsID="814c3b335b53ce6b9a41890f168eae5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92F07B-CA65-4545-9761-5CBD70570C6C}">
  <ds:schemaRefs>
    <ds:schemaRef ds:uri="http://schemas.microsoft.com/sharepoint/v3/contenttype/forms"/>
  </ds:schemaRefs>
</ds:datastoreItem>
</file>

<file path=customXml/itemProps2.xml><?xml version="1.0" encoding="utf-8"?>
<ds:datastoreItem xmlns:ds="http://schemas.openxmlformats.org/officeDocument/2006/customXml" ds:itemID="{E21BA55E-5A15-436E-A8C3-DCB566ECEBCE}">
  <ds:schemaRefs>
    <ds:schemaRef ds:uri="http://schemas.microsoft.com/office/infopath/2007/PartnerControls"/>
    <ds:schemaRef ds:uri="http://schemas.microsoft.com/sharepoint/v3"/>
    <ds:schemaRef ds:uri="http://purl.org/dc/terms/"/>
    <ds:schemaRef ds:uri="http://purl.org/dc/elements/1.1/"/>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A73A3368-B182-4508-B0AD-8C48CC961B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18257</TotalTime>
  <Words>10533</Words>
  <Application>Microsoft Office PowerPoint</Application>
  <PresentationFormat>On-screen Show (4:3)</PresentationFormat>
  <Paragraphs>1062</Paragraphs>
  <Slides>83</Slides>
  <Notes>74</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1_Office Theme</vt:lpstr>
      <vt:lpstr>Maternity Health Needs Data Pack 
Humber, Coast and Vale STP</vt:lpstr>
      <vt:lpstr>About this pack</vt:lpstr>
      <vt:lpstr>How to use these packs (1)</vt:lpstr>
      <vt:lpstr>How to use these packs (2)</vt:lpstr>
      <vt:lpstr>Domain 1: Population</vt:lpstr>
      <vt:lpstr>Total population, females aged 15 – 44 and number of births</vt:lpstr>
      <vt:lpstr>Registered population – Females aged 15-44</vt:lpstr>
      <vt:lpstr>Deprivation</vt:lpstr>
      <vt:lpstr>Population projections – Females 15-44</vt:lpstr>
      <vt:lpstr>Birth projections </vt:lpstr>
      <vt:lpstr>% of deliveries to mothers from Black and Minority Ethnic (BME) groups</vt:lpstr>
      <vt:lpstr>Births to parents born outside the UK</vt:lpstr>
      <vt:lpstr>Percentage of delivery episodes where the mother is aged under 18</vt:lpstr>
      <vt:lpstr>Teenage mothers by deprivation decile</vt:lpstr>
      <vt:lpstr>Percentage of deliveries to women aged 35 years or above</vt:lpstr>
      <vt:lpstr>General fertility rate </vt:lpstr>
      <vt:lpstr>General fertility rate by deprivation decile</vt:lpstr>
      <vt:lpstr>Total period fertility rate</vt:lpstr>
      <vt:lpstr>Domain 2: System overview</vt:lpstr>
      <vt:lpstr>Births by trust (2015/16)</vt:lpstr>
      <vt:lpstr>Patient flows in the region</vt:lpstr>
      <vt:lpstr>Domain 3: Pre-conception and conception</vt:lpstr>
      <vt:lpstr>IVF treatment – by region</vt:lpstr>
      <vt:lpstr>UK IVF trends</vt:lpstr>
      <vt:lpstr>All conceptions</vt:lpstr>
      <vt:lpstr>Miscarriage and ectopic pregnancies which resulted in an NHS hospital stay (NHS Hospitals, England)</vt:lpstr>
      <vt:lpstr>Under 18 conceptions</vt:lpstr>
      <vt:lpstr>Under 18 conceptions by deprivation decile</vt:lpstr>
      <vt:lpstr>Under 16s conception rate</vt:lpstr>
      <vt:lpstr>Under 16s conception rate by deprivation decile</vt:lpstr>
      <vt:lpstr>Under 18s conceptions leading to abortion (%)</vt:lpstr>
      <vt:lpstr>Under 18s conceptions leading to abortion (%) by deprivation decile</vt:lpstr>
      <vt:lpstr>Abortions</vt:lpstr>
      <vt:lpstr>Repeat abortions</vt:lpstr>
      <vt:lpstr>Domain 4: Antenatal care</vt:lpstr>
      <vt:lpstr>Antenatal screening</vt:lpstr>
      <vt:lpstr>Flu vaccinations – pregnant women</vt:lpstr>
      <vt:lpstr>Pertussis vaccinations – pregnant women</vt:lpstr>
      <vt:lpstr>CQC indicators</vt:lpstr>
      <vt:lpstr>Domain 5: Birth</vt:lpstr>
      <vt:lpstr>Births by sex</vt:lpstr>
      <vt:lpstr>Birth setting</vt:lpstr>
      <vt:lpstr>Professional delivering</vt:lpstr>
      <vt:lpstr>Type of delivery</vt:lpstr>
      <vt:lpstr>Caesarean section %</vt:lpstr>
      <vt:lpstr>Multiple births</vt:lpstr>
      <vt:lpstr>Multiple births by deprivation decile</vt:lpstr>
      <vt:lpstr>Low birth weight of all babies</vt:lpstr>
      <vt:lpstr>Low birth weight of all babies by deprivation decile</vt:lpstr>
      <vt:lpstr>Very low birth weight of all babies</vt:lpstr>
      <vt:lpstr>Very low birth weight of all babies by deprivation decile</vt:lpstr>
      <vt:lpstr>Low birth weight of term babies</vt:lpstr>
      <vt:lpstr>Low birth weight of term babies by deprivation decile</vt:lpstr>
      <vt:lpstr>Stillbirth rate</vt:lpstr>
      <vt:lpstr>Stillbirth rate by deprivation decile</vt:lpstr>
      <vt:lpstr>Infant mortality</vt:lpstr>
      <vt:lpstr>Infant mortality by deprivation decile</vt:lpstr>
      <vt:lpstr>CQC indicators</vt:lpstr>
      <vt:lpstr>Domain 6: Postnatal care</vt:lpstr>
      <vt:lpstr>Breastfeeding initiation</vt:lpstr>
      <vt:lpstr>Breastfeeding initiation by deprivation decile</vt:lpstr>
      <vt:lpstr>Breastfeeding prevalence at 6-8 weeks after birth - current method</vt:lpstr>
      <vt:lpstr>Newborn and infant physical examination (NHS Trust)</vt:lpstr>
      <vt:lpstr>Newborn blood spot screening</vt:lpstr>
      <vt:lpstr>Newborn blood spot screening – avoidable repeat tests (NHS Trust)</vt:lpstr>
      <vt:lpstr>Newborn hearing screening - coverage</vt:lpstr>
      <vt:lpstr>Maternal deaths - national </vt:lpstr>
      <vt:lpstr>Universal health visiting service - new birth visits</vt:lpstr>
      <vt:lpstr>Universal health visiting service – 6-8 week review</vt:lpstr>
      <vt:lpstr>CQC indicators</vt:lpstr>
      <vt:lpstr>Domain 7: Health Issues</vt:lpstr>
      <vt:lpstr>Perinatal Mental Health - Prevalence</vt:lpstr>
      <vt:lpstr>Perinatal mental health - prevalence</vt:lpstr>
      <vt:lpstr>Parents in drug treatment: Rate per 100,000 children aged 0-15</vt:lpstr>
      <vt:lpstr>Parents in drug treatment by deprivation decile</vt:lpstr>
      <vt:lpstr>Smoking status at time of delivery</vt:lpstr>
      <vt:lpstr>Smoking status at time of delivery by deprivation decile</vt:lpstr>
      <vt:lpstr>Other data sources on risk factors and key groups</vt:lpstr>
      <vt:lpstr>Other potential sources of data and information</vt:lpstr>
      <vt:lpstr>Acknowledgements</vt:lpstr>
      <vt:lpstr>Appendix 1. Methodology</vt:lpstr>
      <vt:lpstr>Slide 82</vt:lpstr>
      <vt:lpstr>Slide 83</vt:lpstr>
    </vt:vector>
  </TitlesOfParts>
  <Company>Cabinet Office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Presentation-standard</dc:title>
  <dc:creator>Anjna Mistry</dc:creator>
  <cp:lastModifiedBy>Administrator</cp:lastModifiedBy>
  <cp:revision>990</cp:revision>
  <cp:lastPrinted>2017-08-02T10:28:24Z</cp:lastPrinted>
  <dcterms:created xsi:type="dcterms:W3CDTF">2012-10-10T09:02:29Z</dcterms:created>
  <dcterms:modified xsi:type="dcterms:W3CDTF">2017-09-20T09:42:26Z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